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Arial Black" panose="020B0A04020102020204" pitchFamily="34" charset="0"/>
      <p:regular r:id="rId33"/>
      <p:bold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9QTfEhVKu0C0EfSExmJltFUBi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718C9B-42BD-457F-8D96-9F64AC1CB8C2}">
  <a:tblStyle styleId="{BC718C9B-42BD-457F-8D96-9F64AC1CB8C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5F6"/>
          </a:solidFill>
        </a:fill>
      </a:tcStyle>
    </a:wholeTbl>
    <a:band1H>
      <a:tcTxStyle b="off" i="off"/>
      <a:tcStyle>
        <a:tcBdr/>
        <a:fill>
          <a:solidFill>
            <a:srgbClr val="CBEAEC"/>
          </a:solidFill>
        </a:fill>
      </a:tcStyle>
    </a:band1H>
    <a:band2H>
      <a:tcTxStyle b="off" i="off"/>
      <a:tcStyle>
        <a:tcBdr/>
      </a:tcStyle>
    </a:band2H>
    <a:band1V>
      <a:tcTxStyle b="off" i="off"/>
      <a:tcStyle>
        <a:tcBdr/>
        <a:fill>
          <a:solidFill>
            <a:srgbClr val="CBEAEC"/>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1" d="100"/>
          <a:sy n="61" d="100"/>
        </p:scale>
        <p:origin x="86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e7f7290842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e7f729084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e7f7290842_2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e7f7290842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7f729084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7f729084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7f7290842_2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e7f7290842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7f7290842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6" name="Google Shape;306;g1e7f7290842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19"/>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9"/>
          <p:cNvSpPr/>
          <p:nvPr/>
        </p:nvSpPr>
        <p:spPr>
          <a:xfrm>
            <a:off x="1" y="6334316"/>
            <a:ext cx="12192000"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9"/>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9"/>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19" name="Google Shape;19;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2" name="Google Shape;22;p19"/>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8"/>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29"/>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9"/>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9"/>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9"/>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4" name="Google Shape;94;p2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6" name="Google Shape;26;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29"/>
        <p:cNvGrpSpPr/>
        <p:nvPr/>
      </p:nvGrpSpPr>
      <p:grpSpPr>
        <a:xfrm>
          <a:off x="0" y="0"/>
          <a:ext cx="0" cy="0"/>
          <a:chOff x="0" y="0"/>
          <a:chExt cx="0" cy="0"/>
        </a:xfrm>
      </p:grpSpPr>
      <p:sp>
        <p:nvSpPr>
          <p:cNvPr id="30" name="Google Shape;30;p2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1"/>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1"/>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4" name="Google Shape;34;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7" name="Google Shape;37;p21"/>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2"/>
          <p:cNvSpPr txBox="1">
            <a:spLocks noGrp="1"/>
          </p:cNvSpPr>
          <p:nvPr>
            <p:ph type="body" idx="1"/>
          </p:nvPr>
        </p:nvSpPr>
        <p:spPr>
          <a:xfrm>
            <a:off x="1097280" y="1845734"/>
            <a:ext cx="4937760" cy="402335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1" name="Google Shape;41;p22"/>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2" name="Google Shape;42;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23"/>
          <p:cNvSpPr txBox="1">
            <a:spLocks noGrp="1"/>
          </p:cNvSpPr>
          <p:nvPr>
            <p:ph type="body" idx="2"/>
          </p:nvPr>
        </p:nvSpPr>
        <p:spPr>
          <a:xfrm>
            <a:off x="1097280" y="2582335"/>
            <a:ext cx="493776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23"/>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0" name="Google Shape;50;p23"/>
          <p:cNvSpPr txBox="1">
            <a:spLocks noGrp="1"/>
          </p:cNvSpPr>
          <p:nvPr>
            <p:ph type="body" idx="4"/>
          </p:nvPr>
        </p:nvSpPr>
        <p:spPr>
          <a:xfrm>
            <a:off x="6217920" y="2582334"/>
            <a:ext cx="493776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2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9"/>
        <p:cNvGrpSpPr/>
        <p:nvPr/>
      </p:nvGrpSpPr>
      <p:grpSpPr>
        <a:xfrm>
          <a:off x="0" y="0"/>
          <a:ext cx="0" cy="0"/>
          <a:chOff x="0" y="0"/>
          <a:chExt cx="0" cy="0"/>
        </a:xfrm>
      </p:grpSpPr>
      <p:sp>
        <p:nvSpPr>
          <p:cNvPr id="60" name="Google Shape;60;p2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5"/>
        <p:cNvGrpSpPr/>
        <p:nvPr/>
      </p:nvGrpSpPr>
      <p:grpSpPr>
        <a:xfrm>
          <a:off x="0" y="0"/>
          <a:ext cx="0" cy="0"/>
          <a:chOff x="0" y="0"/>
          <a:chExt cx="0" cy="0"/>
        </a:xfrm>
      </p:grpSpPr>
      <p:sp>
        <p:nvSpPr>
          <p:cNvPr id="66" name="Google Shape;66;p26"/>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6"/>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6"/>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6"/>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26"/>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1" name="Google Shape;71;p26"/>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4"/>
        <p:cNvGrpSpPr/>
        <p:nvPr/>
      </p:nvGrpSpPr>
      <p:grpSpPr>
        <a:xfrm>
          <a:off x="0" y="0"/>
          <a:ext cx="0" cy="0"/>
          <a:chOff x="0" y="0"/>
          <a:chExt cx="0" cy="0"/>
        </a:xfrm>
      </p:grpSpPr>
      <p:sp>
        <p:nvSpPr>
          <p:cNvPr id="75" name="Google Shape;75;p27"/>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7"/>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7"/>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7"/>
          <p:cNvSpPr>
            <a:spLocks noGrp="1"/>
          </p:cNvSpPr>
          <p:nvPr>
            <p:ph type="pic" idx="2"/>
          </p:nvPr>
        </p:nvSpPr>
        <p:spPr>
          <a:xfrm>
            <a:off x="15" y="0"/>
            <a:ext cx="12191985" cy="4915076"/>
          </a:xfrm>
          <a:prstGeom prst="rect">
            <a:avLst/>
          </a:prstGeom>
          <a:solidFill>
            <a:srgbClr val="BECAD4"/>
          </a:solidFill>
          <a:ln>
            <a:noFill/>
          </a:ln>
        </p:spPr>
      </p:sp>
      <p:sp>
        <p:nvSpPr>
          <p:cNvPr id="79" name="Google Shape;79;p27"/>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0" name="Google Shape;80;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18"/>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mailto:vrushibagul.96@gmail.com" TargetMode="External"/><Relationship Id="rId3" Type="http://schemas.openxmlformats.org/officeDocument/2006/relationships/hyperlink" Target="mailto:sriharsha.nsh02@gmail.com" TargetMode="External"/><Relationship Id="rId7" Type="http://schemas.openxmlformats.org/officeDocument/2006/relationships/hyperlink" Target="mailto:afrinazath@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ramyad7799@gmail.com" TargetMode="External"/><Relationship Id="rId5" Type="http://schemas.openxmlformats.org/officeDocument/2006/relationships/hyperlink" Target="mailto:jayashribhoyar27@gmail.com" TargetMode="External"/><Relationship Id="rId4" Type="http://schemas.openxmlformats.org/officeDocument/2006/relationships/hyperlink" Target="mailto:akshayrautray6@gmail.com" TargetMode="External"/><Relationship Id="rId9" Type="http://schemas.openxmlformats.org/officeDocument/2006/relationships/hyperlink" Target="mailto:jadhavashwini4454@g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statsmodels.org/" TargetMode="External"/><Relationship Id="rId3" Type="http://schemas.openxmlformats.org/officeDocument/2006/relationships/hyperlink" Target="https://pandas.pydata.org/" TargetMode="External"/><Relationship Id="rId7" Type="http://schemas.openxmlformats.org/officeDocument/2006/relationships/hyperlink" Target="https://scikit-learn.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seaborn.pydata.org/" TargetMode="External"/><Relationship Id="rId5" Type="http://schemas.openxmlformats.org/officeDocument/2006/relationships/hyperlink" Target="https://matplotlib.org/" TargetMode="External"/><Relationship Id="rId4" Type="http://schemas.openxmlformats.org/officeDocument/2006/relationships/hyperlink" Target="https://numpy.org/doc/"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ctrTitle"/>
          </p:nvPr>
        </p:nvSpPr>
        <p:spPr>
          <a:xfrm>
            <a:off x="1100051" y="653434"/>
            <a:ext cx="9357844" cy="210752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1482AB"/>
              </a:buClr>
              <a:buSzPts val="4800"/>
              <a:buFont typeface="Arial Black"/>
              <a:buNone/>
            </a:pPr>
            <a:r>
              <a:rPr lang="en-US" sz="4800">
                <a:solidFill>
                  <a:srgbClr val="1482AB"/>
                </a:solidFill>
                <a:latin typeface="Arial Black"/>
                <a:ea typeface="Arial Black"/>
                <a:cs typeface="Arial Black"/>
                <a:sym typeface="Arial Black"/>
              </a:rPr>
              <a:t>Energy</a:t>
            </a:r>
            <a:r>
              <a:rPr lang="en-US" sz="4800"/>
              <a:t> </a:t>
            </a:r>
            <a:r>
              <a:rPr lang="en-US" sz="4800">
                <a:solidFill>
                  <a:srgbClr val="1482AB"/>
                </a:solidFill>
                <a:latin typeface="Arial Black"/>
                <a:ea typeface="Arial Black"/>
                <a:cs typeface="Arial Black"/>
                <a:sym typeface="Arial Black"/>
              </a:rPr>
              <a:t>Production</a:t>
            </a:r>
            <a:r>
              <a:rPr lang="en-US" sz="4800"/>
              <a:t> </a:t>
            </a:r>
            <a:r>
              <a:rPr lang="en-US" sz="4800">
                <a:solidFill>
                  <a:srgbClr val="1482AB"/>
                </a:solidFill>
                <a:latin typeface="Arial Black"/>
                <a:ea typeface="Arial Black"/>
                <a:cs typeface="Arial Black"/>
                <a:sym typeface="Arial Black"/>
              </a:rPr>
              <a:t>In A Combined-cycle Power Plant </a:t>
            </a:r>
            <a:endParaRPr/>
          </a:p>
        </p:txBody>
      </p:sp>
      <p:sp>
        <p:nvSpPr>
          <p:cNvPr id="102" name="Google Shape;102;p1"/>
          <p:cNvSpPr txBox="1">
            <a:spLocks noGrp="1"/>
          </p:cNvSpPr>
          <p:nvPr>
            <p:ph type="subTitle" idx="1"/>
          </p:nvPr>
        </p:nvSpPr>
        <p:spPr>
          <a:xfrm>
            <a:off x="1100051" y="4341181"/>
            <a:ext cx="10058400" cy="251681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sz="1400" b="1">
                <a:solidFill>
                  <a:srgbClr val="00B0F0"/>
                </a:solidFill>
                <a:latin typeface="Calibri"/>
                <a:ea typeface="Calibri"/>
                <a:cs typeface="Calibri"/>
                <a:sym typeface="Calibri"/>
              </a:rPr>
              <a:t>PROJECT TITLE: </a:t>
            </a:r>
            <a:r>
              <a:rPr lang="en-US" sz="1400" b="1">
                <a:latin typeface="Calibri"/>
                <a:ea typeface="Calibri"/>
                <a:cs typeface="Calibri"/>
                <a:sym typeface="Calibri"/>
              </a:rPr>
              <a:t>“ENERGY PRODUCTION IN</a:t>
            </a:r>
            <a:endParaRPr/>
          </a:p>
          <a:p>
            <a:pPr marL="0" lvl="0" indent="0" algn="l" rtl="0">
              <a:lnSpc>
                <a:spcPct val="100000"/>
              </a:lnSpc>
              <a:spcBef>
                <a:spcPts val="1400"/>
              </a:spcBef>
              <a:spcAft>
                <a:spcPts val="0"/>
              </a:spcAft>
              <a:buSzPts val="1400"/>
              <a:buNone/>
            </a:pPr>
            <a:r>
              <a:rPr lang="en-US" sz="1400" b="1">
                <a:latin typeface="Calibri"/>
                <a:ea typeface="Calibri"/>
                <a:cs typeface="Calibri"/>
                <a:sym typeface="Calibri"/>
              </a:rPr>
              <a:t> A COMBINED-CYCLE POWER PLANT ”</a:t>
            </a:r>
            <a:endParaRPr/>
          </a:p>
          <a:p>
            <a:pPr marL="0" lvl="0" indent="0" algn="l" rtl="0">
              <a:lnSpc>
                <a:spcPct val="100000"/>
              </a:lnSpc>
              <a:spcBef>
                <a:spcPts val="1400"/>
              </a:spcBef>
              <a:spcAft>
                <a:spcPts val="0"/>
              </a:spcAft>
              <a:buSzPts val="1400"/>
              <a:buNone/>
            </a:pPr>
            <a:r>
              <a:rPr lang="en-US" sz="1400" b="1" cap="none">
                <a:solidFill>
                  <a:srgbClr val="00B0F0"/>
                </a:solidFill>
                <a:latin typeface="Calibri"/>
                <a:ea typeface="Calibri"/>
                <a:cs typeface="Calibri"/>
                <a:sym typeface="Calibri"/>
              </a:rPr>
              <a:t>MENTOR NAME: Mr. Karthik Muskula</a:t>
            </a:r>
            <a:endParaRPr sz="1400" b="1" cap="none">
              <a:solidFill>
                <a:srgbClr val="00B0F0"/>
              </a:solidFill>
              <a:latin typeface="Calibri"/>
              <a:ea typeface="Calibri"/>
              <a:cs typeface="Calibri"/>
              <a:sym typeface="Calibri"/>
            </a:endParaRPr>
          </a:p>
          <a:p>
            <a:pPr marL="0" lvl="0" indent="0" algn="l" rtl="0">
              <a:lnSpc>
                <a:spcPct val="100000"/>
              </a:lnSpc>
              <a:spcBef>
                <a:spcPts val="1400"/>
              </a:spcBef>
              <a:spcAft>
                <a:spcPts val="0"/>
              </a:spcAft>
              <a:buSzPts val="1400"/>
              <a:buNone/>
            </a:pPr>
            <a:r>
              <a:rPr lang="en-US" sz="1400" b="1">
                <a:solidFill>
                  <a:srgbClr val="00B0F0"/>
                </a:solidFill>
                <a:latin typeface="Calibri"/>
                <a:ea typeface="Calibri"/>
                <a:cs typeface="Calibri"/>
                <a:sym typeface="Calibri"/>
              </a:rPr>
              <a:t>GROUP NO.: </a:t>
            </a:r>
            <a:r>
              <a:rPr lang="en-US" sz="1400" b="1">
                <a:latin typeface="Calibri"/>
                <a:ea typeface="Calibri"/>
                <a:cs typeface="Calibri"/>
                <a:sym typeface="Calibri"/>
              </a:rPr>
              <a:t>4</a:t>
            </a:r>
            <a:endParaRPr/>
          </a:p>
          <a:p>
            <a:pPr marL="0" lvl="0" indent="0" algn="l" rtl="0">
              <a:lnSpc>
                <a:spcPct val="100000"/>
              </a:lnSpc>
              <a:spcBef>
                <a:spcPts val="1400"/>
              </a:spcBef>
              <a:spcAft>
                <a:spcPts val="0"/>
              </a:spcAft>
              <a:buSzPts val="1400"/>
              <a:buNone/>
            </a:pPr>
            <a:r>
              <a:rPr lang="en-US" sz="1400" b="1">
                <a:solidFill>
                  <a:srgbClr val="00B0F0"/>
                </a:solidFill>
                <a:latin typeface="Calibri"/>
                <a:ea typeface="Calibri"/>
                <a:cs typeface="Calibri"/>
                <a:sym typeface="Calibri"/>
              </a:rPr>
              <a:t>START DATE: </a:t>
            </a:r>
            <a:r>
              <a:rPr lang="en-US" sz="1400" b="1">
                <a:latin typeface="Calibri"/>
                <a:ea typeface="Calibri"/>
                <a:cs typeface="Calibri"/>
                <a:sym typeface="Calibri"/>
              </a:rPr>
              <a:t>29 AUG 2023</a:t>
            </a:r>
            <a:endParaRPr/>
          </a:p>
          <a:p>
            <a:pPr marL="0" lvl="0" indent="0" algn="l" rtl="0">
              <a:lnSpc>
                <a:spcPct val="100000"/>
              </a:lnSpc>
              <a:spcBef>
                <a:spcPts val="1400"/>
              </a:spcBef>
              <a:spcAft>
                <a:spcPts val="0"/>
              </a:spcAft>
              <a:buSzPts val="1400"/>
              <a:buNone/>
            </a:pPr>
            <a:endParaRPr sz="1400" b="1">
              <a:latin typeface="Calibri"/>
              <a:ea typeface="Calibri"/>
              <a:cs typeface="Calibri"/>
              <a:sym typeface="Calibri"/>
            </a:endParaRPr>
          </a:p>
        </p:txBody>
      </p:sp>
      <p:pic>
        <p:nvPicPr>
          <p:cNvPr id="103" name="Google Shape;103;p1"/>
          <p:cNvPicPr preferRelativeResize="0"/>
          <p:nvPr/>
        </p:nvPicPr>
        <p:blipFill rotWithShape="1">
          <a:blip r:embed="rId3">
            <a:alphaModFix/>
          </a:blip>
          <a:srcRect b="14587"/>
          <a:stretch/>
        </p:blipFill>
        <p:spPr>
          <a:xfrm>
            <a:off x="9594234" y="535568"/>
            <a:ext cx="2319599" cy="19812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just" rtl="0">
              <a:lnSpc>
                <a:spcPct val="90000"/>
              </a:lnSpc>
              <a:spcBef>
                <a:spcPts val="0"/>
              </a:spcBef>
              <a:spcAft>
                <a:spcPts val="0"/>
              </a:spcAft>
              <a:buSzPts val="2000"/>
              <a:buFont typeface="Noto Sans Symbols"/>
              <a:buChar char="⮚"/>
            </a:pPr>
            <a:r>
              <a:rPr lang="en-US" b="1">
                <a:solidFill>
                  <a:srgbClr val="00B0F0"/>
                </a:solidFill>
              </a:rPr>
              <a:t>Data Distribution:  </a:t>
            </a:r>
            <a:endParaRPr/>
          </a:p>
          <a:p>
            <a:pPr marL="457200" lvl="0" indent="-457200" algn="just" rtl="0">
              <a:lnSpc>
                <a:spcPct val="90000"/>
              </a:lnSpc>
              <a:spcBef>
                <a:spcPts val="1400"/>
              </a:spcBef>
              <a:spcAft>
                <a:spcPts val="0"/>
              </a:spcAft>
              <a:buSzPts val="2000"/>
              <a:buFont typeface="Calibri"/>
              <a:buAutoNum type="arabicPeriod"/>
            </a:pPr>
            <a:r>
              <a:rPr lang="en-US" b="1"/>
              <a:t>temperature and r_humidity – </a:t>
            </a:r>
            <a:r>
              <a:rPr lang="en-US" b="1">
                <a:solidFill>
                  <a:srgbClr val="00B0F0"/>
                </a:solidFill>
              </a:rPr>
              <a:t>Negatively Skewed or left Skewed </a:t>
            </a:r>
            <a:endParaRPr/>
          </a:p>
          <a:p>
            <a:pPr marL="457200" lvl="0" indent="-457200" algn="just" rtl="0">
              <a:lnSpc>
                <a:spcPct val="90000"/>
              </a:lnSpc>
              <a:spcBef>
                <a:spcPts val="1400"/>
              </a:spcBef>
              <a:spcAft>
                <a:spcPts val="0"/>
              </a:spcAft>
              <a:buSzPts val="2000"/>
              <a:buFont typeface="Calibri"/>
              <a:buAutoNum type="arabicPeriod"/>
            </a:pPr>
            <a:r>
              <a:rPr lang="en-US" b="1"/>
              <a:t>exhaust_vacuum, amb_pressure, and energy_production</a:t>
            </a:r>
            <a:r>
              <a:rPr lang="en-US"/>
              <a:t> </a:t>
            </a:r>
            <a:r>
              <a:rPr lang="en-US" b="1"/>
              <a:t>- </a:t>
            </a:r>
            <a:r>
              <a:rPr lang="en-US" b="1">
                <a:solidFill>
                  <a:srgbClr val="00B0F0"/>
                </a:solidFill>
              </a:rPr>
              <a:t>Positively Skewed or Right Skewed.</a:t>
            </a:r>
            <a:r>
              <a:rPr lang="en-US"/>
              <a:t>                                </a:t>
            </a:r>
            <a:endParaRPr/>
          </a:p>
          <a:p>
            <a:pPr marL="91440" lvl="0" indent="0" algn="l" rtl="0">
              <a:lnSpc>
                <a:spcPct val="90000"/>
              </a:lnSpc>
              <a:spcBef>
                <a:spcPts val="1400"/>
              </a:spcBef>
              <a:spcAft>
                <a:spcPts val="0"/>
              </a:spcAft>
              <a:buSzPts val="2000"/>
              <a:buNone/>
            </a:pPr>
            <a:endParaRPr/>
          </a:p>
        </p:txBody>
      </p:sp>
      <p:pic>
        <p:nvPicPr>
          <p:cNvPr id="182" name="Google Shape;182;p10"/>
          <p:cNvPicPr preferRelativeResize="0"/>
          <p:nvPr/>
        </p:nvPicPr>
        <p:blipFill rotWithShape="1">
          <a:blip r:embed="rId3">
            <a:alphaModFix/>
          </a:blip>
          <a:srcRect l="21918" t="50000" r="62063" b="33203"/>
          <a:stretch/>
        </p:blipFill>
        <p:spPr>
          <a:xfrm>
            <a:off x="3870664" y="3622931"/>
            <a:ext cx="3808521" cy="23545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11"/>
          <p:cNvPicPr preferRelativeResize="0"/>
          <p:nvPr/>
        </p:nvPicPr>
        <p:blipFill rotWithShape="1">
          <a:blip r:embed="rId3">
            <a:alphaModFix/>
          </a:blip>
          <a:srcRect l="20720" t="31197" r="40727" b="18446"/>
          <a:stretch/>
        </p:blipFill>
        <p:spPr>
          <a:xfrm>
            <a:off x="701336" y="3287215"/>
            <a:ext cx="3666478" cy="2948371"/>
          </a:xfrm>
          <a:prstGeom prst="rect">
            <a:avLst/>
          </a:prstGeom>
          <a:noFill/>
          <a:ln>
            <a:noFill/>
          </a:ln>
        </p:spPr>
      </p:pic>
      <p:pic>
        <p:nvPicPr>
          <p:cNvPr id="188" name="Google Shape;188;p11"/>
          <p:cNvPicPr preferRelativeResize="0">
            <a:picLocks noGrp="1"/>
          </p:cNvPicPr>
          <p:nvPr>
            <p:ph type="body" idx="1"/>
          </p:nvPr>
        </p:nvPicPr>
        <p:blipFill rotWithShape="1">
          <a:blip r:embed="rId4">
            <a:alphaModFix/>
          </a:blip>
          <a:srcRect l="20194" t="42052" r="41446" b="6361"/>
          <a:stretch/>
        </p:blipFill>
        <p:spPr>
          <a:xfrm>
            <a:off x="559291" y="144263"/>
            <a:ext cx="3808523" cy="3142952"/>
          </a:xfrm>
          <a:prstGeom prst="rect">
            <a:avLst/>
          </a:prstGeom>
          <a:noFill/>
          <a:ln>
            <a:noFill/>
          </a:ln>
        </p:spPr>
      </p:pic>
      <p:pic>
        <p:nvPicPr>
          <p:cNvPr id="189" name="Google Shape;189;p11"/>
          <p:cNvPicPr preferRelativeResize="0"/>
          <p:nvPr/>
        </p:nvPicPr>
        <p:blipFill rotWithShape="1">
          <a:blip r:embed="rId5">
            <a:alphaModFix/>
          </a:blip>
          <a:srcRect l="21408" t="33527" r="41237" b="15469"/>
          <a:stretch/>
        </p:blipFill>
        <p:spPr>
          <a:xfrm>
            <a:off x="4509860" y="144263"/>
            <a:ext cx="4012703" cy="3142952"/>
          </a:xfrm>
          <a:prstGeom prst="rect">
            <a:avLst/>
          </a:prstGeom>
          <a:noFill/>
          <a:ln>
            <a:noFill/>
          </a:ln>
        </p:spPr>
      </p:pic>
      <p:pic>
        <p:nvPicPr>
          <p:cNvPr id="190" name="Google Shape;190;p11"/>
          <p:cNvPicPr preferRelativeResize="0"/>
          <p:nvPr/>
        </p:nvPicPr>
        <p:blipFill rotWithShape="1">
          <a:blip r:embed="rId6">
            <a:alphaModFix/>
          </a:blip>
          <a:srcRect l="20753" t="31845" r="41893" b="18058"/>
          <a:stretch/>
        </p:blipFill>
        <p:spPr>
          <a:xfrm>
            <a:off x="4509860" y="3228271"/>
            <a:ext cx="4012703" cy="3066258"/>
          </a:xfrm>
          <a:prstGeom prst="rect">
            <a:avLst/>
          </a:prstGeom>
          <a:noFill/>
          <a:ln>
            <a:noFill/>
          </a:ln>
        </p:spPr>
      </p:pic>
      <p:pic>
        <p:nvPicPr>
          <p:cNvPr id="191" name="Google Shape;191;p11"/>
          <p:cNvPicPr preferRelativeResize="0"/>
          <p:nvPr/>
        </p:nvPicPr>
        <p:blipFill rotWithShape="1">
          <a:blip r:embed="rId7">
            <a:alphaModFix/>
          </a:blip>
          <a:srcRect l="21408" t="29842" r="41893" b="20218"/>
          <a:stretch/>
        </p:blipFill>
        <p:spPr>
          <a:xfrm>
            <a:off x="8664609" y="1715738"/>
            <a:ext cx="3488919" cy="29539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a:spLocks noGrp="1"/>
          </p:cNvSpPr>
          <p:nvPr>
            <p:ph type="title"/>
          </p:nvPr>
        </p:nvSpPr>
        <p:spPr>
          <a:xfrm>
            <a:off x="1097280" y="286604"/>
            <a:ext cx="10058400" cy="109831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00B0F0"/>
              </a:buClr>
              <a:buSzPts val="2000"/>
              <a:buFont typeface="Calibri"/>
              <a:buNone/>
            </a:pPr>
            <a:r>
              <a:rPr lang="en-US" sz="2000" b="1">
                <a:solidFill>
                  <a:srgbClr val="00B0F0"/>
                </a:solidFill>
                <a:latin typeface="Calibri"/>
                <a:ea typeface="Calibri"/>
                <a:cs typeface="Calibri"/>
                <a:sym typeface="Calibri"/>
              </a:rPr>
              <a:t>Outlier Detection:  </a:t>
            </a:r>
            <a:br>
              <a:rPr lang="en-US" sz="2000" b="1">
                <a:solidFill>
                  <a:srgbClr val="00B0F0"/>
                </a:solidFill>
                <a:latin typeface="Calibri"/>
                <a:ea typeface="Calibri"/>
                <a:cs typeface="Calibri"/>
                <a:sym typeface="Calibri"/>
              </a:rPr>
            </a:br>
            <a:r>
              <a:rPr lang="en-US" sz="2000">
                <a:latin typeface="Calibri"/>
                <a:ea typeface="Calibri"/>
                <a:cs typeface="Calibri"/>
                <a:sym typeface="Calibri"/>
              </a:rPr>
              <a:t>Outliers were present in </a:t>
            </a:r>
            <a:r>
              <a:rPr lang="en-US" sz="2000" b="1">
                <a:latin typeface="Calibri"/>
                <a:ea typeface="Calibri"/>
                <a:cs typeface="Calibri"/>
                <a:sym typeface="Calibri"/>
              </a:rPr>
              <a:t>amb_pressure</a:t>
            </a:r>
            <a:r>
              <a:rPr lang="en-US" sz="2000">
                <a:latin typeface="Calibri"/>
                <a:ea typeface="Calibri"/>
                <a:cs typeface="Calibri"/>
                <a:sym typeface="Calibri"/>
              </a:rPr>
              <a:t> and </a:t>
            </a:r>
            <a:r>
              <a:rPr lang="en-US" sz="2000" b="1">
                <a:latin typeface="Calibri"/>
                <a:ea typeface="Calibri"/>
                <a:cs typeface="Calibri"/>
                <a:sym typeface="Calibri"/>
              </a:rPr>
              <a:t>r_humidity</a:t>
            </a:r>
            <a:endParaRPr sz="2000">
              <a:latin typeface="Calibri"/>
              <a:ea typeface="Calibri"/>
              <a:cs typeface="Calibri"/>
              <a:sym typeface="Calibri"/>
            </a:endParaRPr>
          </a:p>
        </p:txBody>
      </p:sp>
      <p:sp>
        <p:nvSpPr>
          <p:cNvPr id="197" name="Google Shape;197;p12"/>
          <p:cNvSpPr txBox="1"/>
          <p:nvPr/>
        </p:nvSpPr>
        <p:spPr>
          <a:xfrm>
            <a:off x="3498690" y="5796584"/>
            <a:ext cx="525558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Box Plots of Variables before removing the outliers </a:t>
            </a:r>
            <a:endParaRPr sz="1800" b="1" i="0" u="none" strike="noStrike" cap="none">
              <a:solidFill>
                <a:schemeClr val="dk1"/>
              </a:solidFill>
              <a:latin typeface="Calibri"/>
              <a:ea typeface="Calibri"/>
              <a:cs typeface="Calibri"/>
              <a:sym typeface="Calibri"/>
            </a:endParaRPr>
          </a:p>
        </p:txBody>
      </p:sp>
      <p:pic>
        <p:nvPicPr>
          <p:cNvPr id="198" name="Google Shape;198;p12"/>
          <p:cNvPicPr preferRelativeResize="0">
            <a:picLocks noGrp="1"/>
          </p:cNvPicPr>
          <p:nvPr>
            <p:ph type="body" idx="1"/>
          </p:nvPr>
        </p:nvPicPr>
        <p:blipFill rotWithShape="1">
          <a:blip r:embed="rId3">
            <a:alphaModFix/>
          </a:blip>
          <a:srcRect l="20787" t="46570" r="14971" b="19435"/>
          <a:stretch/>
        </p:blipFill>
        <p:spPr>
          <a:xfrm>
            <a:off x="314861" y="1961964"/>
            <a:ext cx="11562277" cy="37103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13"/>
          <p:cNvPicPr preferRelativeResize="0">
            <a:picLocks noGrp="1"/>
          </p:cNvPicPr>
          <p:nvPr>
            <p:ph type="body" idx="1"/>
          </p:nvPr>
        </p:nvPicPr>
        <p:blipFill rotWithShape="1">
          <a:blip r:embed="rId3">
            <a:alphaModFix/>
          </a:blip>
          <a:srcRect l="20075" t="38756" r="14877" b="26632"/>
          <a:stretch/>
        </p:blipFill>
        <p:spPr>
          <a:xfrm>
            <a:off x="124287" y="1916825"/>
            <a:ext cx="11771790" cy="3782638"/>
          </a:xfrm>
          <a:prstGeom prst="rect">
            <a:avLst/>
          </a:prstGeom>
          <a:noFill/>
          <a:ln>
            <a:noFill/>
          </a:ln>
        </p:spPr>
      </p:pic>
      <p:sp>
        <p:nvSpPr>
          <p:cNvPr id="204" name="Google Shape;204;p13"/>
          <p:cNvSpPr txBox="1"/>
          <p:nvPr/>
        </p:nvSpPr>
        <p:spPr>
          <a:xfrm>
            <a:off x="3498690" y="5878928"/>
            <a:ext cx="525558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Box Plots of Variables after removing the outliers </a:t>
            </a:r>
            <a:endParaRPr sz="1800" b="1" i="0" u="none" strike="noStrike" cap="none">
              <a:solidFill>
                <a:schemeClr val="dk1"/>
              </a:solidFill>
              <a:latin typeface="Calibri"/>
              <a:ea typeface="Calibri"/>
              <a:cs typeface="Calibri"/>
              <a:sym typeface="Calibri"/>
            </a:endParaRPr>
          </a:p>
        </p:txBody>
      </p:sp>
      <p:sp>
        <p:nvSpPr>
          <p:cNvPr id="205" name="Google Shape;205;p13"/>
          <p:cNvSpPr txBox="1"/>
          <p:nvPr/>
        </p:nvSpPr>
        <p:spPr>
          <a:xfrm>
            <a:off x="1445025" y="811350"/>
            <a:ext cx="10393500" cy="7080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US" sz="2000" b="1">
                <a:solidFill>
                  <a:srgbClr val="3F3F3F"/>
                </a:solidFill>
                <a:latin typeface="Calibri"/>
                <a:ea typeface="Calibri"/>
                <a:cs typeface="Calibri"/>
                <a:sym typeface="Calibri"/>
              </a:rPr>
              <a:t>outliers were removed successfully. </a:t>
            </a:r>
            <a:r>
              <a:rPr lang="en-US" sz="2000">
                <a:solidFill>
                  <a:srgbClr val="3F3F3F"/>
                </a:solidFill>
                <a:latin typeface="Calibri"/>
                <a:ea typeface="Calibri"/>
                <a:cs typeface="Calibri"/>
                <a:sym typeface="Calibri"/>
              </a:rPr>
              <a:t>Now the dataset contain </a:t>
            </a:r>
            <a:r>
              <a:rPr lang="en-US" sz="2000" b="1">
                <a:solidFill>
                  <a:srgbClr val="3F3F3F"/>
                </a:solidFill>
                <a:latin typeface="Calibri"/>
                <a:ea typeface="Calibri"/>
                <a:cs typeface="Calibri"/>
                <a:sym typeface="Calibri"/>
              </a:rPr>
              <a:t>9416 observations </a:t>
            </a:r>
            <a:r>
              <a:rPr lang="en-US" sz="2000">
                <a:solidFill>
                  <a:srgbClr val="3F3F3F"/>
                </a:solidFill>
                <a:latin typeface="Calibri"/>
                <a:ea typeface="Calibri"/>
                <a:cs typeface="Calibri"/>
                <a:sym typeface="Calibri"/>
              </a:rPr>
              <a:t>and</a:t>
            </a:r>
            <a:r>
              <a:rPr lang="en-US" sz="2000" b="1">
                <a:solidFill>
                  <a:srgbClr val="3F3F3F"/>
                </a:solidFill>
                <a:latin typeface="Calibri"/>
                <a:ea typeface="Calibri"/>
                <a:cs typeface="Calibri"/>
                <a:sym typeface="Calibri"/>
              </a:rPr>
              <a:t> 5 features.</a:t>
            </a:r>
            <a:endParaRPr sz="2000">
              <a:solidFill>
                <a:srgbClr val="3F3F3F"/>
              </a:solidFill>
              <a:latin typeface="Calibri"/>
              <a:ea typeface="Calibri"/>
              <a:cs typeface="Calibri"/>
              <a:sym typeface="Calibri"/>
            </a:endParaRPr>
          </a:p>
          <a:p>
            <a:pPr marL="0" lvl="0" indent="0" algn="l" rtl="0">
              <a:lnSpc>
                <a:spcPct val="85000"/>
              </a:lnSpc>
              <a:spcBef>
                <a:spcPts val="0"/>
              </a:spcBef>
              <a:spcAft>
                <a:spcPts val="0"/>
              </a:spcAft>
              <a:buClr>
                <a:srgbClr val="00B0F0"/>
              </a:buClr>
              <a:buSzPts val="2000"/>
              <a:buFont typeface="Calibri"/>
              <a:buNone/>
            </a:pPr>
            <a:endParaRPr sz="2000">
              <a:solidFill>
                <a:srgbClr val="3F3F3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body" idx="1"/>
          </p:nvPr>
        </p:nvSpPr>
        <p:spPr>
          <a:xfrm>
            <a:off x="7332954" y="1942132"/>
            <a:ext cx="4421081" cy="3772123"/>
          </a:xfrm>
          <a:prstGeom prst="rect">
            <a:avLst/>
          </a:prstGeom>
          <a:noFill/>
          <a:ln>
            <a:noFill/>
          </a:ln>
        </p:spPr>
        <p:txBody>
          <a:bodyPr spcFirstLastPara="1" wrap="square" lIns="0" tIns="45700" rIns="0" bIns="45700" anchor="t" anchorCtr="0">
            <a:normAutofit fontScale="92500"/>
          </a:bodyPr>
          <a:lstStyle/>
          <a:p>
            <a:pPr marL="0" lvl="0" indent="0" algn="just" rtl="0">
              <a:lnSpc>
                <a:spcPct val="90000"/>
              </a:lnSpc>
              <a:spcBef>
                <a:spcPts val="0"/>
              </a:spcBef>
              <a:spcAft>
                <a:spcPts val="0"/>
              </a:spcAft>
              <a:buSzPct val="100000"/>
              <a:buNone/>
            </a:pPr>
            <a:endParaRPr>
              <a:solidFill>
                <a:schemeClr val="dk1"/>
              </a:solidFill>
            </a:endParaRPr>
          </a:p>
          <a:p>
            <a:pPr marL="91440" lvl="0" indent="-117475" algn="just" rtl="0">
              <a:lnSpc>
                <a:spcPct val="90000"/>
              </a:lnSpc>
              <a:spcBef>
                <a:spcPts val="1400"/>
              </a:spcBef>
              <a:spcAft>
                <a:spcPts val="0"/>
              </a:spcAft>
              <a:buSzPct val="100000"/>
              <a:buFont typeface="Noto Sans Symbols"/>
              <a:buChar char="⮚"/>
            </a:pPr>
            <a:r>
              <a:rPr lang="en-US">
                <a:solidFill>
                  <a:schemeClr val="dk1"/>
                </a:solidFill>
              </a:rPr>
              <a:t> A </a:t>
            </a:r>
            <a:r>
              <a:rPr lang="en-US" b="1">
                <a:solidFill>
                  <a:schemeClr val="dk1"/>
                </a:solidFill>
              </a:rPr>
              <a:t>correlation matrix </a:t>
            </a:r>
            <a:r>
              <a:rPr lang="en-US">
                <a:solidFill>
                  <a:schemeClr val="dk1"/>
                </a:solidFill>
              </a:rPr>
              <a:t>is a structured approach to ranking the importance of predictors or input variables (input variables that have the most impact) on the output. To do this we plot the heatmap of the correlation matrix using Seaborn.</a:t>
            </a:r>
            <a:endParaRPr/>
          </a:p>
          <a:p>
            <a:pPr marL="0" lvl="0" indent="0" algn="just" rtl="0">
              <a:lnSpc>
                <a:spcPct val="90000"/>
              </a:lnSpc>
              <a:spcBef>
                <a:spcPts val="1400"/>
              </a:spcBef>
              <a:spcAft>
                <a:spcPts val="0"/>
              </a:spcAft>
              <a:buSzPct val="100000"/>
              <a:buNone/>
            </a:pPr>
            <a:endParaRPr>
              <a:solidFill>
                <a:schemeClr val="dk1"/>
              </a:solidFill>
            </a:endParaRPr>
          </a:p>
          <a:p>
            <a:pPr marL="91440" lvl="0" indent="-117475" algn="just" rtl="0">
              <a:lnSpc>
                <a:spcPct val="90000"/>
              </a:lnSpc>
              <a:spcBef>
                <a:spcPts val="1400"/>
              </a:spcBef>
              <a:spcAft>
                <a:spcPts val="0"/>
              </a:spcAft>
              <a:buSzPct val="100000"/>
              <a:buFont typeface="Noto Sans Symbols"/>
              <a:buChar char="⮚"/>
            </a:pPr>
            <a:r>
              <a:rPr lang="en-US">
                <a:solidFill>
                  <a:schemeClr val="dk1"/>
                </a:solidFill>
              </a:rPr>
              <a:t> C</a:t>
            </a:r>
            <a:r>
              <a:rPr lang="en-US" i="1">
                <a:solidFill>
                  <a:schemeClr val="dk1"/>
                </a:solidFill>
              </a:rPr>
              <a:t>orrelation is measured on a scale of -1 to 1. -1 means complete negative correlation and 1 means complete positive correlation. 0 means no correlation at all.</a:t>
            </a:r>
            <a:endParaRPr b="1">
              <a:solidFill>
                <a:schemeClr val="dk1"/>
              </a:solidFill>
            </a:endParaRPr>
          </a:p>
        </p:txBody>
      </p:sp>
      <p:pic>
        <p:nvPicPr>
          <p:cNvPr id="211" name="Google Shape;211;p14"/>
          <p:cNvPicPr preferRelativeResize="0"/>
          <p:nvPr/>
        </p:nvPicPr>
        <p:blipFill rotWithShape="1">
          <a:blip r:embed="rId3">
            <a:alphaModFix/>
          </a:blip>
          <a:srcRect/>
          <a:stretch/>
        </p:blipFill>
        <p:spPr>
          <a:xfrm>
            <a:off x="142043" y="1961538"/>
            <a:ext cx="6844683" cy="4146300"/>
          </a:xfrm>
          <a:prstGeom prst="rect">
            <a:avLst/>
          </a:prstGeom>
          <a:noFill/>
          <a:ln>
            <a:noFill/>
          </a:ln>
        </p:spPr>
      </p:pic>
      <p:sp>
        <p:nvSpPr>
          <p:cNvPr id="212" name="Google Shape;212;p14"/>
          <p:cNvSpPr txBox="1"/>
          <p:nvPr/>
        </p:nvSpPr>
        <p:spPr>
          <a:xfrm>
            <a:off x="1131337" y="856748"/>
            <a:ext cx="6106884"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1482AB"/>
              </a:buClr>
              <a:buSzPts val="3600"/>
              <a:buFont typeface="Arial Black"/>
              <a:buNone/>
            </a:pPr>
            <a:r>
              <a:rPr lang="en-US" sz="3600" b="0" i="0" u="none" strike="noStrike" cap="none">
                <a:solidFill>
                  <a:srgbClr val="1482AB"/>
                </a:solidFill>
                <a:latin typeface="Arial Black"/>
                <a:ea typeface="Arial Black"/>
                <a:cs typeface="Arial Black"/>
                <a:sym typeface="Arial Black"/>
              </a:rPr>
              <a:t>Correlation Matrix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5"/>
          <p:cNvPicPr preferRelativeResize="0">
            <a:picLocks noGrp="1"/>
          </p:cNvPicPr>
          <p:nvPr>
            <p:ph type="body" idx="1"/>
          </p:nvPr>
        </p:nvPicPr>
        <p:blipFill rotWithShape="1">
          <a:blip r:embed="rId3">
            <a:alphaModFix/>
          </a:blip>
          <a:srcRect/>
          <a:stretch/>
        </p:blipFill>
        <p:spPr>
          <a:xfrm>
            <a:off x="142044" y="141750"/>
            <a:ext cx="7963269" cy="6196906"/>
          </a:xfrm>
          <a:prstGeom prst="rect">
            <a:avLst/>
          </a:prstGeom>
          <a:noFill/>
          <a:ln>
            <a:noFill/>
          </a:ln>
        </p:spPr>
      </p:pic>
      <p:sp>
        <p:nvSpPr>
          <p:cNvPr id="218" name="Google Shape;218;p15"/>
          <p:cNvSpPr/>
          <p:nvPr/>
        </p:nvSpPr>
        <p:spPr>
          <a:xfrm>
            <a:off x="8220723" y="1885947"/>
            <a:ext cx="3595456" cy="369331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B0F0"/>
              </a:buClr>
              <a:buSzPts val="1800"/>
              <a:buFont typeface="Noto Sans Symbols"/>
              <a:buChar char="⮚"/>
            </a:pPr>
            <a:r>
              <a:rPr lang="en-US" sz="1800" b="0" i="0" u="none" strike="noStrike" cap="none">
                <a:solidFill>
                  <a:schemeClr val="dk1"/>
                </a:solidFill>
                <a:latin typeface="Calibri"/>
                <a:ea typeface="Calibri"/>
                <a:cs typeface="Calibri"/>
                <a:sym typeface="Calibri"/>
              </a:rPr>
              <a:t>From the correlation matrix, we can see that </a:t>
            </a:r>
            <a:r>
              <a:rPr lang="en-US" sz="1800" b="1" i="0" u="none" strike="noStrike" cap="none">
                <a:solidFill>
                  <a:srgbClr val="00B0F0"/>
                </a:solidFill>
                <a:latin typeface="Calibri"/>
                <a:ea typeface="Calibri"/>
                <a:cs typeface="Calibri"/>
                <a:sym typeface="Calibri"/>
              </a:rPr>
              <a:t>temperature and exhaust_vaccuum</a:t>
            </a:r>
            <a:r>
              <a:rPr lang="en-US" sz="1800" b="1" i="0"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have a </a:t>
            </a:r>
            <a:r>
              <a:rPr lang="en-US" sz="1800" b="1" i="0" u="none" strike="noStrike" cap="none">
                <a:solidFill>
                  <a:schemeClr val="dk1"/>
                </a:solidFill>
                <a:latin typeface="Calibri"/>
                <a:ea typeface="Calibri"/>
                <a:cs typeface="Calibri"/>
                <a:sym typeface="Calibri"/>
              </a:rPr>
              <a:t>strong negative correlation </a:t>
            </a:r>
            <a:r>
              <a:rPr lang="en-US" sz="1800" b="0" i="0" u="none" strike="noStrike" cap="none">
                <a:solidFill>
                  <a:schemeClr val="dk1"/>
                </a:solidFill>
                <a:latin typeface="Calibri"/>
                <a:ea typeface="Calibri"/>
                <a:cs typeface="Calibri"/>
                <a:sym typeface="Calibri"/>
              </a:rPr>
              <a:t>with the target variable (EP) as their correlation coefficients are </a:t>
            </a:r>
            <a:r>
              <a:rPr lang="en-US" sz="1800" b="1" i="0" u="none" strike="noStrike" cap="none">
                <a:solidFill>
                  <a:schemeClr val="dk1"/>
                </a:solidFill>
                <a:latin typeface="Calibri"/>
                <a:ea typeface="Calibri"/>
                <a:cs typeface="Calibri"/>
                <a:sym typeface="Calibri"/>
              </a:rPr>
              <a:t>-0.95 </a:t>
            </a:r>
            <a:r>
              <a:rPr lang="en-US" sz="1800" b="0" i="0" u="none" strike="noStrike" cap="none">
                <a:solidFill>
                  <a:schemeClr val="dk1"/>
                </a:solidFill>
                <a:latin typeface="Calibri"/>
                <a:ea typeface="Calibri"/>
                <a:cs typeface="Calibri"/>
                <a:sym typeface="Calibri"/>
              </a:rPr>
              <a:t>and </a:t>
            </a:r>
            <a:r>
              <a:rPr lang="en-US" sz="1800" b="1" i="0" u="none" strike="noStrike" cap="none">
                <a:solidFill>
                  <a:schemeClr val="dk1"/>
                </a:solidFill>
                <a:latin typeface="Calibri"/>
                <a:ea typeface="Calibri"/>
                <a:cs typeface="Calibri"/>
                <a:sym typeface="Calibri"/>
              </a:rPr>
              <a:t>-0.87 </a:t>
            </a:r>
            <a:r>
              <a:rPr lang="en-US" sz="1800" b="0" i="0" u="none" strike="noStrike" cap="none">
                <a:solidFill>
                  <a:schemeClr val="dk1"/>
                </a:solidFill>
                <a:latin typeface="Calibri"/>
                <a:ea typeface="Calibri"/>
                <a:cs typeface="Calibri"/>
                <a:sym typeface="Calibri"/>
              </a:rPr>
              <a:t>respectively. </a:t>
            </a:r>
            <a:endParaRPr sz="1400" b="0" i="0" u="none" strike="noStrike" cap="none">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B0F0"/>
              </a:buClr>
              <a:buSzPts val="1800"/>
              <a:buFont typeface="Noto Sans Symbols"/>
              <a:buNone/>
            </a:pPr>
            <a:endParaRPr sz="1800" b="0" i="0" u="none" strike="noStrike" cap="none">
              <a:solidFill>
                <a:srgbClr val="00B0F0"/>
              </a:solidFill>
              <a:latin typeface="Calibri"/>
              <a:ea typeface="Calibri"/>
              <a:cs typeface="Calibri"/>
              <a:sym typeface="Calibri"/>
            </a:endParaRPr>
          </a:p>
          <a:p>
            <a:pPr marL="285750" marR="0" lvl="0" indent="-285750" algn="just" rtl="0">
              <a:lnSpc>
                <a:spcPct val="100000"/>
              </a:lnSpc>
              <a:spcBef>
                <a:spcPts val="0"/>
              </a:spcBef>
              <a:spcAft>
                <a:spcPts val="0"/>
              </a:spcAft>
              <a:buClr>
                <a:srgbClr val="00B0F0"/>
              </a:buClr>
              <a:buSzPts val="1800"/>
              <a:buFont typeface="Noto Sans Symbols"/>
              <a:buChar char="⮚"/>
            </a:pPr>
            <a:r>
              <a:rPr lang="en-US" sz="1800" b="1" i="0" u="none" strike="noStrike" cap="none">
                <a:solidFill>
                  <a:srgbClr val="00B0F0"/>
                </a:solidFill>
                <a:latin typeface="Calibri"/>
                <a:ea typeface="Calibri"/>
                <a:cs typeface="Calibri"/>
                <a:sym typeface="Calibri"/>
              </a:rPr>
              <a:t>Amb_pressure and r_humidity </a:t>
            </a:r>
            <a:r>
              <a:rPr lang="en-US" sz="1800" b="0" i="0" u="none" strike="noStrike" cap="none">
                <a:solidFill>
                  <a:schemeClr val="dk1"/>
                </a:solidFill>
                <a:latin typeface="Calibri"/>
                <a:ea typeface="Calibri"/>
                <a:cs typeface="Calibri"/>
                <a:sym typeface="Calibri"/>
              </a:rPr>
              <a:t>have a </a:t>
            </a:r>
            <a:r>
              <a:rPr lang="en-US" sz="1800" b="1" i="0" u="none" strike="noStrike" cap="none">
                <a:solidFill>
                  <a:schemeClr val="dk1"/>
                </a:solidFill>
                <a:latin typeface="Calibri"/>
                <a:ea typeface="Calibri"/>
                <a:cs typeface="Calibri"/>
                <a:sym typeface="Calibri"/>
              </a:rPr>
              <a:t>weak positive correlation</a:t>
            </a:r>
            <a:r>
              <a:rPr lang="en-US" sz="1800" b="0" i="0" u="none" strike="noStrike" cap="none">
                <a:solidFill>
                  <a:schemeClr val="dk1"/>
                </a:solidFill>
                <a:latin typeface="Calibri"/>
                <a:ea typeface="Calibri"/>
                <a:cs typeface="Calibri"/>
                <a:sym typeface="Calibri"/>
              </a:rPr>
              <a:t> with </a:t>
            </a:r>
            <a:r>
              <a:rPr lang="en-US" sz="1800" b="0" i="0" u="none" strike="noStrike" cap="none">
                <a:solidFill>
                  <a:srgbClr val="00B0F0"/>
                </a:solidFill>
                <a:latin typeface="Calibri"/>
                <a:ea typeface="Calibri"/>
                <a:cs typeface="Calibri"/>
                <a:sym typeface="Calibri"/>
              </a:rPr>
              <a:t>energy_production </a:t>
            </a:r>
            <a:r>
              <a:rPr lang="en-US" sz="1800" b="0" i="0" u="none" strike="noStrike" cap="none">
                <a:solidFill>
                  <a:schemeClr val="dk1"/>
                </a:solidFill>
                <a:latin typeface="Calibri"/>
                <a:ea typeface="Calibri"/>
                <a:cs typeface="Calibri"/>
                <a:sym typeface="Calibri"/>
              </a:rPr>
              <a:t>with correlation coefficients of </a:t>
            </a:r>
            <a:r>
              <a:rPr lang="en-US" sz="1800" b="1" i="0" u="none" strike="noStrike" cap="none">
                <a:solidFill>
                  <a:schemeClr val="dk1"/>
                </a:solidFill>
                <a:latin typeface="Calibri"/>
                <a:ea typeface="Calibri"/>
                <a:cs typeface="Calibri"/>
                <a:sym typeface="Calibri"/>
              </a:rPr>
              <a:t>0.52</a:t>
            </a:r>
            <a:r>
              <a:rPr lang="en-US" sz="1800" b="0" i="0" u="none" strike="noStrike" cap="none">
                <a:solidFill>
                  <a:schemeClr val="dk1"/>
                </a:solidFill>
                <a:latin typeface="Calibri"/>
                <a:ea typeface="Calibri"/>
                <a:cs typeface="Calibri"/>
                <a:sym typeface="Calibri"/>
              </a:rPr>
              <a:t> and </a:t>
            </a:r>
            <a:r>
              <a:rPr lang="en-US" sz="1800" b="1" i="0" u="none" strike="noStrike" cap="none">
                <a:solidFill>
                  <a:schemeClr val="dk1"/>
                </a:solidFill>
                <a:latin typeface="Calibri"/>
                <a:ea typeface="Calibri"/>
                <a:cs typeface="Calibri"/>
                <a:sym typeface="Calibri"/>
              </a:rPr>
              <a:t>0.39</a:t>
            </a: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6"/>
          <p:cNvSpPr txBox="1">
            <a:spLocks noGrp="1"/>
          </p:cNvSpPr>
          <p:nvPr>
            <p:ph type="title"/>
          </p:nvPr>
        </p:nvSpPr>
        <p:spPr>
          <a:xfrm>
            <a:off x="7342625" y="126500"/>
            <a:ext cx="4624500" cy="6001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B0F0"/>
              </a:buClr>
              <a:buSzPts val="2000"/>
              <a:buFont typeface="Calibri"/>
              <a:buNone/>
            </a:pPr>
            <a:br>
              <a:rPr lang="en-US" sz="1900" b="1">
                <a:solidFill>
                  <a:schemeClr val="dk1"/>
                </a:solidFill>
                <a:latin typeface="Calibri"/>
                <a:ea typeface="Calibri"/>
                <a:cs typeface="Calibri"/>
                <a:sym typeface="Calibri"/>
              </a:rPr>
            </a:br>
            <a:r>
              <a:rPr lang="en-US" sz="1900">
                <a:solidFill>
                  <a:schemeClr val="dk1"/>
                </a:solidFill>
                <a:latin typeface="Calibri"/>
                <a:ea typeface="Calibri"/>
                <a:cs typeface="Calibri"/>
                <a:sym typeface="Calibri"/>
              </a:rPr>
              <a:t>When visualized we can easily see that there is a distinctive pattern (negative correlation) seen on </a:t>
            </a:r>
            <a:r>
              <a:rPr lang="en-US" sz="1900">
                <a:solidFill>
                  <a:srgbClr val="00B0F0"/>
                </a:solidFill>
                <a:latin typeface="Calibri"/>
                <a:ea typeface="Calibri"/>
                <a:cs typeface="Calibri"/>
                <a:sym typeface="Calibri"/>
              </a:rPr>
              <a:t>temperature</a:t>
            </a:r>
            <a:r>
              <a:rPr lang="en-US" sz="1900">
                <a:solidFill>
                  <a:schemeClr val="dk1"/>
                </a:solidFill>
                <a:latin typeface="Calibri"/>
                <a:ea typeface="Calibri"/>
                <a:cs typeface="Calibri"/>
                <a:sym typeface="Calibri"/>
              </a:rPr>
              <a:t> and </a:t>
            </a:r>
            <a:r>
              <a:rPr lang="en-US" sz="1900">
                <a:solidFill>
                  <a:srgbClr val="00B0F0"/>
                </a:solidFill>
                <a:latin typeface="Calibri"/>
                <a:ea typeface="Calibri"/>
                <a:cs typeface="Calibri"/>
                <a:sym typeface="Calibri"/>
              </a:rPr>
              <a:t>exhaust_vacuum</a:t>
            </a:r>
            <a:r>
              <a:rPr lang="en-US" sz="1900">
                <a:solidFill>
                  <a:schemeClr val="dk1"/>
                </a:solidFill>
                <a:latin typeface="Calibri"/>
                <a:ea typeface="Calibri"/>
                <a:cs typeface="Calibri"/>
                <a:sym typeface="Calibri"/>
              </a:rPr>
              <a:t> in relation to </a:t>
            </a:r>
            <a:r>
              <a:rPr lang="en-US" sz="1900">
                <a:solidFill>
                  <a:srgbClr val="00B0F0"/>
                </a:solidFill>
                <a:latin typeface="Calibri"/>
                <a:ea typeface="Calibri"/>
                <a:cs typeface="Calibri"/>
                <a:sym typeface="Calibri"/>
              </a:rPr>
              <a:t>energy_production.</a:t>
            </a:r>
            <a:br>
              <a:rPr lang="en-US" sz="1900">
                <a:solidFill>
                  <a:srgbClr val="00B0F0"/>
                </a:solidFill>
                <a:latin typeface="Calibri"/>
                <a:ea typeface="Calibri"/>
                <a:cs typeface="Calibri"/>
                <a:sym typeface="Calibri"/>
              </a:rPr>
            </a:br>
            <a:br>
              <a:rPr lang="en-US" sz="1900">
                <a:solidFill>
                  <a:schemeClr val="dk1"/>
                </a:solidFill>
                <a:latin typeface="Calibri"/>
                <a:ea typeface="Calibri"/>
                <a:cs typeface="Calibri"/>
                <a:sym typeface="Calibri"/>
              </a:rPr>
            </a:br>
            <a:r>
              <a:rPr lang="en-US" sz="1900">
                <a:solidFill>
                  <a:schemeClr val="dk1"/>
                </a:solidFill>
                <a:latin typeface="Calibri"/>
                <a:ea typeface="Calibri"/>
                <a:cs typeface="Calibri"/>
                <a:sym typeface="Calibri"/>
              </a:rPr>
              <a:t>We can also notice that </a:t>
            </a:r>
            <a:r>
              <a:rPr lang="en-US" sz="1900">
                <a:solidFill>
                  <a:srgbClr val="00B0F0"/>
                </a:solidFill>
                <a:latin typeface="Calibri"/>
                <a:ea typeface="Calibri"/>
                <a:cs typeface="Calibri"/>
                <a:sym typeface="Calibri"/>
              </a:rPr>
              <a:t>temperature</a:t>
            </a:r>
            <a:r>
              <a:rPr lang="en-US" sz="1900">
                <a:solidFill>
                  <a:schemeClr val="dk1"/>
                </a:solidFill>
                <a:latin typeface="Calibri"/>
                <a:ea typeface="Calibri"/>
                <a:cs typeface="Calibri"/>
                <a:sym typeface="Calibri"/>
              </a:rPr>
              <a:t> and </a:t>
            </a:r>
            <a:r>
              <a:rPr lang="en-US" sz="1900">
                <a:solidFill>
                  <a:srgbClr val="00B0F0"/>
                </a:solidFill>
                <a:latin typeface="Calibri"/>
                <a:ea typeface="Calibri"/>
                <a:cs typeface="Calibri"/>
                <a:sym typeface="Calibri"/>
              </a:rPr>
              <a:t>exhaust_vacuum </a:t>
            </a:r>
            <a:r>
              <a:rPr lang="en-US" sz="1900">
                <a:solidFill>
                  <a:schemeClr val="dk1"/>
                </a:solidFill>
                <a:latin typeface="Calibri"/>
                <a:ea typeface="Calibri"/>
                <a:cs typeface="Calibri"/>
                <a:sym typeface="Calibri"/>
              </a:rPr>
              <a:t>are highly correlated with each other. This is usually not a good thing as our features should be independent of each other. This problem is called </a:t>
            </a:r>
            <a:r>
              <a:rPr lang="en-US" sz="1900" b="1" i="1">
                <a:solidFill>
                  <a:schemeClr val="dk1"/>
                </a:solidFill>
                <a:latin typeface="Calibri"/>
                <a:ea typeface="Calibri"/>
                <a:cs typeface="Calibri"/>
                <a:sym typeface="Calibri"/>
              </a:rPr>
              <a:t>multicollinearity. </a:t>
            </a:r>
            <a:br>
              <a:rPr lang="en-US" sz="1900" b="1" i="1">
                <a:solidFill>
                  <a:schemeClr val="dk1"/>
                </a:solidFill>
                <a:latin typeface="Calibri"/>
                <a:ea typeface="Calibri"/>
                <a:cs typeface="Calibri"/>
                <a:sym typeface="Calibri"/>
              </a:rPr>
            </a:br>
            <a:br>
              <a:rPr lang="en-US" sz="1900" b="1" i="1">
                <a:solidFill>
                  <a:schemeClr val="dk1"/>
                </a:solidFill>
                <a:latin typeface="Calibri"/>
                <a:ea typeface="Calibri"/>
                <a:cs typeface="Calibri"/>
                <a:sym typeface="Calibri"/>
              </a:rPr>
            </a:br>
            <a:r>
              <a:rPr lang="en-US" sz="1900" i="1">
                <a:solidFill>
                  <a:schemeClr val="dk1"/>
                </a:solidFill>
                <a:latin typeface="Calibri"/>
                <a:ea typeface="Calibri"/>
                <a:cs typeface="Calibri"/>
                <a:sym typeface="Calibri"/>
              </a:rPr>
              <a:t>One way of solving this problem is to select the feature(s) that more strongly correlates with our target variable (energy_production). In this case that will be temperature (-0.95). In some cases, we can choose to live with the problem and use our features like that.</a:t>
            </a:r>
            <a:br>
              <a:rPr lang="en-US" sz="1900">
                <a:solidFill>
                  <a:schemeClr val="dk1"/>
                </a:solidFill>
                <a:latin typeface="Calibri"/>
                <a:ea typeface="Calibri"/>
                <a:cs typeface="Calibri"/>
                <a:sym typeface="Calibri"/>
              </a:rPr>
            </a:br>
            <a:endParaRPr sz="1900">
              <a:solidFill>
                <a:schemeClr val="dk1"/>
              </a:solidFill>
              <a:latin typeface="Calibri"/>
              <a:ea typeface="Calibri"/>
              <a:cs typeface="Calibri"/>
              <a:sym typeface="Calibri"/>
            </a:endParaRPr>
          </a:p>
        </p:txBody>
      </p:sp>
      <p:pic>
        <p:nvPicPr>
          <p:cNvPr id="224" name="Google Shape;224;p16"/>
          <p:cNvPicPr preferRelativeResize="0">
            <a:picLocks noGrp="1"/>
          </p:cNvPicPr>
          <p:nvPr>
            <p:ph type="body" idx="1"/>
          </p:nvPr>
        </p:nvPicPr>
        <p:blipFill rotWithShape="1">
          <a:blip r:embed="rId3">
            <a:alphaModFix/>
          </a:blip>
          <a:srcRect/>
          <a:stretch/>
        </p:blipFill>
        <p:spPr>
          <a:xfrm>
            <a:off x="0" y="0"/>
            <a:ext cx="7342632" cy="62544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
          <p:cNvSpPr txBox="1">
            <a:spLocks noGrp="1"/>
          </p:cNvSpPr>
          <p:nvPr>
            <p:ph type="body" idx="1"/>
          </p:nvPr>
        </p:nvSpPr>
        <p:spPr>
          <a:xfrm>
            <a:off x="1097280" y="1830496"/>
            <a:ext cx="10058400"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000"/>
              <a:buNone/>
            </a:pPr>
            <a:endParaRPr b="1">
              <a:solidFill>
                <a:srgbClr val="00B0F0"/>
              </a:solidFill>
            </a:endParaRPr>
          </a:p>
          <a:p>
            <a:pPr marL="0" lvl="0" indent="0" algn="l" rtl="0">
              <a:lnSpc>
                <a:spcPct val="90000"/>
              </a:lnSpc>
              <a:spcBef>
                <a:spcPts val="1400"/>
              </a:spcBef>
              <a:spcAft>
                <a:spcPts val="0"/>
              </a:spcAft>
              <a:buSzPts val="2000"/>
              <a:buNone/>
            </a:pPr>
            <a:r>
              <a:rPr lang="en-US" b="1">
                <a:solidFill>
                  <a:srgbClr val="00B0F0"/>
                </a:solidFill>
              </a:rPr>
              <a:t>Normalization:  </a:t>
            </a:r>
            <a:br>
              <a:rPr lang="en-US" b="1">
                <a:solidFill>
                  <a:srgbClr val="00B0F0"/>
                </a:solidFill>
              </a:rPr>
            </a:br>
            <a:r>
              <a:rPr lang="en-US" b="1">
                <a:solidFill>
                  <a:schemeClr val="dk1"/>
                </a:solidFill>
              </a:rPr>
              <a:t>Normalization of data is carried out to bring all the observations on same scale.</a:t>
            </a:r>
            <a:endParaRPr/>
          </a:p>
          <a:p>
            <a:pPr marL="91440" lvl="0" indent="0" algn="l" rtl="0">
              <a:lnSpc>
                <a:spcPct val="90000"/>
              </a:lnSpc>
              <a:spcBef>
                <a:spcPts val="1400"/>
              </a:spcBef>
              <a:spcAft>
                <a:spcPts val="0"/>
              </a:spcAft>
              <a:buSzPts val="2000"/>
              <a:buNone/>
            </a:pPr>
            <a:endParaRPr b="1">
              <a:solidFill>
                <a:schemeClr val="dk1"/>
              </a:solidFill>
            </a:endParaRPr>
          </a:p>
          <a:p>
            <a:pPr marL="0" lvl="0" indent="0" algn="l" rtl="0">
              <a:lnSpc>
                <a:spcPct val="90000"/>
              </a:lnSpc>
              <a:spcBef>
                <a:spcPts val="1400"/>
              </a:spcBef>
              <a:spcAft>
                <a:spcPts val="0"/>
              </a:spcAft>
              <a:buSzPts val="2000"/>
              <a:buNone/>
            </a:pPr>
            <a:r>
              <a:rPr lang="en-US" b="1">
                <a:solidFill>
                  <a:srgbClr val="00B0F0"/>
                </a:solidFill>
              </a:rPr>
              <a:t>Splitting the data set:</a:t>
            </a:r>
            <a:endParaRPr/>
          </a:p>
          <a:p>
            <a:pPr marL="0" lvl="0" indent="0" algn="l" rtl="0">
              <a:lnSpc>
                <a:spcPct val="90000"/>
              </a:lnSpc>
              <a:spcBef>
                <a:spcPts val="1400"/>
              </a:spcBef>
              <a:spcAft>
                <a:spcPts val="0"/>
              </a:spcAft>
              <a:buSzPts val="2000"/>
              <a:buNone/>
            </a:pPr>
            <a:r>
              <a:rPr lang="en-US" b="1">
                <a:solidFill>
                  <a:schemeClr val="dk1"/>
                </a:solidFill>
              </a:rPr>
              <a:t>1</a:t>
            </a:r>
            <a:r>
              <a:rPr lang="en-US" b="1">
                <a:solidFill>
                  <a:srgbClr val="00B0F0"/>
                </a:solidFill>
              </a:rPr>
              <a:t>. X </a:t>
            </a:r>
            <a:r>
              <a:rPr lang="en-US" b="1">
                <a:solidFill>
                  <a:schemeClr val="dk1"/>
                </a:solidFill>
              </a:rPr>
              <a:t>– independent variables and </a:t>
            </a:r>
            <a:r>
              <a:rPr lang="en-US" b="1">
                <a:solidFill>
                  <a:srgbClr val="00B0F0"/>
                </a:solidFill>
              </a:rPr>
              <a:t>Y</a:t>
            </a:r>
            <a:r>
              <a:rPr lang="en-US" b="1">
                <a:solidFill>
                  <a:schemeClr val="dk1"/>
                </a:solidFill>
              </a:rPr>
              <a:t>- dependent variable</a:t>
            </a:r>
            <a:endParaRPr/>
          </a:p>
          <a:p>
            <a:pPr marL="0" lvl="0" indent="0" algn="l" rtl="0">
              <a:lnSpc>
                <a:spcPct val="90000"/>
              </a:lnSpc>
              <a:spcBef>
                <a:spcPts val="1400"/>
              </a:spcBef>
              <a:spcAft>
                <a:spcPts val="0"/>
              </a:spcAft>
              <a:buSzPts val="2000"/>
              <a:buNone/>
            </a:pPr>
            <a:r>
              <a:rPr lang="en-US" b="1">
                <a:solidFill>
                  <a:schemeClr val="dk1"/>
                </a:solidFill>
              </a:rPr>
              <a:t>2. Data is splitted in Train and test</a:t>
            </a:r>
            <a:endParaRPr/>
          </a:p>
          <a:p>
            <a:pPr marL="0" lvl="0" indent="0" algn="l" rtl="0">
              <a:lnSpc>
                <a:spcPct val="90000"/>
              </a:lnSpc>
              <a:spcBef>
                <a:spcPts val="1400"/>
              </a:spcBef>
              <a:spcAft>
                <a:spcPts val="0"/>
              </a:spcAft>
              <a:buSzPts val="2000"/>
              <a:buNone/>
            </a:pPr>
            <a:r>
              <a:rPr lang="en-US" b="1">
                <a:solidFill>
                  <a:schemeClr val="dk1"/>
                </a:solidFill>
              </a:rPr>
              <a:t>     </a:t>
            </a:r>
            <a:r>
              <a:rPr lang="en-US" b="1">
                <a:solidFill>
                  <a:srgbClr val="00B0F0"/>
                </a:solidFill>
              </a:rPr>
              <a:t>Train dataset- </a:t>
            </a:r>
            <a:r>
              <a:rPr lang="en-US" b="1">
                <a:solidFill>
                  <a:schemeClr val="dk1"/>
                </a:solidFill>
              </a:rPr>
              <a:t>containing 7532 observations and 4 variables </a:t>
            </a:r>
            <a:endParaRPr/>
          </a:p>
          <a:p>
            <a:pPr marL="0" lvl="0" indent="0" algn="l" rtl="0">
              <a:lnSpc>
                <a:spcPct val="90000"/>
              </a:lnSpc>
              <a:spcBef>
                <a:spcPts val="1400"/>
              </a:spcBef>
              <a:spcAft>
                <a:spcPts val="0"/>
              </a:spcAft>
              <a:buSzPts val="2000"/>
              <a:buNone/>
            </a:pPr>
            <a:r>
              <a:rPr lang="en-US" b="1">
                <a:solidFill>
                  <a:schemeClr val="dk1"/>
                </a:solidFill>
              </a:rPr>
              <a:t>     </a:t>
            </a:r>
            <a:r>
              <a:rPr lang="en-US" b="1">
                <a:solidFill>
                  <a:srgbClr val="00B0F0"/>
                </a:solidFill>
              </a:rPr>
              <a:t>Test dataset- </a:t>
            </a:r>
            <a:r>
              <a:rPr lang="en-US" b="1">
                <a:solidFill>
                  <a:schemeClr val="dk1"/>
                </a:solidFill>
              </a:rPr>
              <a:t>containing 1884 observations and 4 variables </a:t>
            </a:r>
            <a:endParaRPr b="1">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body" idx="1"/>
          </p:nvPr>
        </p:nvSpPr>
        <p:spPr>
          <a:xfrm>
            <a:off x="1097280" y="1830496"/>
            <a:ext cx="10058400" cy="4023360"/>
          </a:xfrm>
          <a:prstGeom prst="rect">
            <a:avLst/>
          </a:prstGeom>
          <a:noFill/>
          <a:ln>
            <a:noFill/>
          </a:ln>
        </p:spPr>
        <p:txBody>
          <a:bodyPr spcFirstLastPara="1" wrap="square" lIns="0" tIns="45700" rIns="0" bIns="45700" anchor="t" anchorCtr="0">
            <a:normAutofit/>
          </a:bodyPr>
          <a:lstStyle/>
          <a:p>
            <a:pPr marL="457200" lvl="0" indent="-342900" algn="just" rtl="0">
              <a:lnSpc>
                <a:spcPct val="90000"/>
              </a:lnSpc>
              <a:spcBef>
                <a:spcPts val="1200"/>
              </a:spcBef>
              <a:spcAft>
                <a:spcPts val="0"/>
              </a:spcAft>
              <a:buSzPts val="1800"/>
              <a:buFont typeface="Noto Sans Symbols"/>
              <a:buChar char="⮚"/>
            </a:pPr>
            <a:r>
              <a:rPr lang="en-US"/>
              <a:t>The initial observation of the data suggests that we will need to use a linear regression model to predict the power output. </a:t>
            </a:r>
            <a:endParaRPr/>
          </a:p>
          <a:p>
            <a:pPr marL="457200" lvl="0" indent="-342900" algn="just" rtl="0">
              <a:lnSpc>
                <a:spcPct val="90000"/>
              </a:lnSpc>
              <a:spcBef>
                <a:spcPts val="1200"/>
              </a:spcBef>
              <a:spcAft>
                <a:spcPts val="0"/>
              </a:spcAft>
              <a:buSzPts val="1800"/>
              <a:buFont typeface="Noto Sans Symbols"/>
              <a:buChar char="⮚"/>
            </a:pPr>
            <a:r>
              <a:rPr lang="en-US"/>
              <a:t>Though we have obtained a linear model earlier using the statsmodel library, it was a simple mathematical derivation using the data.</a:t>
            </a:r>
            <a:endParaRPr/>
          </a:p>
          <a:p>
            <a:pPr marL="457200" lvl="0" indent="-342900" algn="just" rtl="0">
              <a:lnSpc>
                <a:spcPct val="90000"/>
              </a:lnSpc>
              <a:spcBef>
                <a:spcPts val="1200"/>
              </a:spcBef>
              <a:spcAft>
                <a:spcPts val="0"/>
              </a:spcAft>
              <a:buSzPts val="1800"/>
              <a:buFont typeface="Noto Sans Symbols"/>
              <a:buChar char="⮚"/>
            </a:pPr>
            <a:r>
              <a:rPr lang="en-US"/>
              <a:t>The actual observed value is </a:t>
            </a:r>
            <a:r>
              <a:rPr lang="en-US" b="1"/>
              <a:t>481.30</a:t>
            </a:r>
            <a:r>
              <a:rPr lang="en-US"/>
              <a:t>, which is not very far from the predicted value </a:t>
            </a:r>
            <a:r>
              <a:rPr lang="en-US" b="1"/>
              <a:t>480.27</a:t>
            </a:r>
            <a:endParaRPr/>
          </a:p>
          <a:p>
            <a:pPr marL="457200" lvl="0" indent="-342900" algn="just" rtl="0">
              <a:lnSpc>
                <a:spcPct val="90000"/>
              </a:lnSpc>
              <a:spcBef>
                <a:spcPts val="1200"/>
              </a:spcBef>
              <a:spcAft>
                <a:spcPts val="0"/>
              </a:spcAft>
              <a:buSzPts val="1800"/>
              <a:buFont typeface="Noto Sans Symbols"/>
              <a:buChar char="⮚"/>
            </a:pPr>
            <a:r>
              <a:rPr lang="en-US"/>
              <a:t>Now will use the sklearn library, which provides different machine learning models.</a:t>
            </a:r>
            <a:endParaRPr/>
          </a:p>
          <a:p>
            <a:pPr marL="0" lvl="0" indent="0" algn="just" rtl="0">
              <a:lnSpc>
                <a:spcPct val="90000"/>
              </a:lnSpc>
              <a:spcBef>
                <a:spcPts val="0"/>
              </a:spcBef>
              <a:spcAft>
                <a:spcPts val="0"/>
              </a:spcAft>
              <a:buSzPts val="2000"/>
              <a:buNone/>
            </a:pPr>
            <a:endParaRPr b="1">
              <a:solidFill>
                <a:schemeClr val="dk1"/>
              </a:solidFill>
            </a:endParaRPr>
          </a:p>
          <a:p>
            <a:pPr marL="0" lvl="0" indent="0" algn="just" rtl="0">
              <a:lnSpc>
                <a:spcPct val="90000"/>
              </a:lnSpc>
              <a:spcBef>
                <a:spcPts val="0"/>
              </a:spcBef>
              <a:spcAft>
                <a:spcPts val="0"/>
              </a:spcAft>
              <a:buSzPts val="2000"/>
              <a:buNone/>
            </a:pPr>
            <a:endParaRPr b="1">
              <a:solidFill>
                <a:srgbClr val="00B0F0"/>
              </a:solidFill>
            </a:endParaRPr>
          </a:p>
          <a:p>
            <a:pPr marL="0" lvl="0" indent="0" algn="just" rtl="0">
              <a:lnSpc>
                <a:spcPct val="90000"/>
              </a:lnSpc>
              <a:spcBef>
                <a:spcPts val="0"/>
              </a:spcBef>
              <a:spcAft>
                <a:spcPts val="0"/>
              </a:spcAft>
              <a:buSzPts val="2000"/>
              <a:buNone/>
            </a:pPr>
            <a:r>
              <a:rPr lang="en-US" b="1">
                <a:solidFill>
                  <a:srgbClr val="00B0F0"/>
                </a:solidFill>
              </a:rPr>
              <a:t>Feature Selection :</a:t>
            </a:r>
            <a:endParaRPr/>
          </a:p>
          <a:p>
            <a:pPr marL="0" lvl="0" indent="0" algn="just" rtl="0">
              <a:lnSpc>
                <a:spcPct val="90000"/>
              </a:lnSpc>
              <a:spcBef>
                <a:spcPts val="0"/>
              </a:spcBef>
              <a:spcAft>
                <a:spcPts val="0"/>
              </a:spcAft>
              <a:buSzPts val="2000"/>
              <a:buNone/>
            </a:pPr>
            <a:endParaRPr b="1">
              <a:solidFill>
                <a:schemeClr val="dk1"/>
              </a:solidFill>
            </a:endParaRPr>
          </a:p>
          <a:p>
            <a:pPr marL="0" lvl="0" indent="0" algn="just" rtl="0">
              <a:lnSpc>
                <a:spcPct val="90000"/>
              </a:lnSpc>
              <a:spcBef>
                <a:spcPts val="0"/>
              </a:spcBef>
              <a:spcAft>
                <a:spcPts val="0"/>
              </a:spcAft>
              <a:buSzPts val="2000"/>
              <a:buNone/>
            </a:pPr>
            <a:r>
              <a:rPr lang="en-US"/>
              <a:t>One of the most important steps in creating a machine learning model is to divide the data set into good predictors to train the algorithm on. </a:t>
            </a:r>
            <a:endParaRPr/>
          </a:p>
          <a:p>
            <a:pPr marL="0" lvl="0" indent="0" algn="just" rtl="0">
              <a:lnSpc>
                <a:spcPct val="90000"/>
              </a:lnSpc>
              <a:spcBef>
                <a:spcPts val="0"/>
              </a:spcBef>
              <a:spcAft>
                <a:spcPts val="0"/>
              </a:spcAft>
              <a:buSzPts val="2000"/>
              <a:buNone/>
            </a:pPr>
            <a:endParaRPr/>
          </a:p>
          <a:p>
            <a:pPr marL="0" lvl="0" indent="0" algn="just" rtl="0">
              <a:lnSpc>
                <a:spcPct val="90000"/>
              </a:lnSpc>
              <a:spcBef>
                <a:spcPts val="0"/>
              </a:spcBef>
              <a:spcAft>
                <a:spcPts val="0"/>
              </a:spcAft>
              <a:buSzPts val="2000"/>
              <a:buNone/>
            </a:pPr>
            <a:endParaRPr/>
          </a:p>
          <a:p>
            <a:pPr marL="0" lvl="0" indent="0" algn="just" rtl="0">
              <a:lnSpc>
                <a:spcPct val="90000"/>
              </a:lnSpc>
              <a:spcBef>
                <a:spcPts val="0"/>
              </a:spcBef>
              <a:spcAft>
                <a:spcPts val="0"/>
              </a:spcAft>
              <a:buSzPts val="2000"/>
              <a:buNone/>
            </a:pPr>
            <a:endParaRPr/>
          </a:p>
          <a:p>
            <a:pPr marL="0" lvl="0" indent="0" algn="just" rtl="0">
              <a:lnSpc>
                <a:spcPct val="90000"/>
              </a:lnSpc>
              <a:spcBef>
                <a:spcPts val="0"/>
              </a:spcBef>
              <a:spcAft>
                <a:spcPts val="0"/>
              </a:spcAft>
              <a:buSzPts val="2000"/>
              <a:buNone/>
            </a:pPr>
            <a:endParaRPr b="1">
              <a:solidFill>
                <a:schemeClr val="dk1"/>
              </a:solidFill>
            </a:endParaRPr>
          </a:p>
        </p:txBody>
      </p:sp>
      <p:sp>
        <p:nvSpPr>
          <p:cNvPr id="235" name="Google Shape;235;p30"/>
          <p:cNvSpPr txBox="1"/>
          <p:nvPr/>
        </p:nvSpPr>
        <p:spPr>
          <a:xfrm>
            <a:off x="1097280" y="968762"/>
            <a:ext cx="6106884" cy="86173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3600" b="0" i="0" u="none" strike="noStrike" cap="none">
                <a:solidFill>
                  <a:srgbClr val="1482AB"/>
                </a:solidFill>
                <a:latin typeface="Arial Black"/>
                <a:ea typeface="Arial Black"/>
                <a:cs typeface="Arial Black"/>
                <a:sym typeface="Arial Black"/>
              </a:rPr>
              <a:t>Feature Engineering</a:t>
            </a:r>
            <a:endParaRPr/>
          </a:p>
          <a:p>
            <a:pPr marL="0" marR="0" lvl="0" indent="0" algn="just" rtl="0">
              <a:lnSpc>
                <a:spcPct val="100000"/>
              </a:lnSpc>
              <a:spcBef>
                <a:spcPts val="0"/>
              </a:spcBef>
              <a:spcAft>
                <a:spcPts val="0"/>
              </a:spcAft>
              <a:buClr>
                <a:srgbClr val="1482AB"/>
              </a:buClr>
              <a:buSzPts val="3600"/>
              <a:buFont typeface="Arial Black"/>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ctrTitle"/>
          </p:nvPr>
        </p:nvSpPr>
        <p:spPr>
          <a:xfrm>
            <a:off x="1197705" y="3429000"/>
            <a:ext cx="9357844" cy="832281"/>
          </a:xfrm>
          <a:prstGeom prst="rect">
            <a:avLst/>
          </a:prstGeom>
          <a:noFill/>
          <a:ln>
            <a:noFill/>
          </a:ln>
        </p:spPr>
        <p:txBody>
          <a:bodyPr spcFirstLastPara="1" wrap="square" lIns="91425" tIns="45700" rIns="91425" bIns="45700" anchor="ctr" anchorCtr="0">
            <a:noAutofit/>
          </a:bodyPr>
          <a:lstStyle/>
          <a:p>
            <a:pPr marL="0" lvl="0" indent="0" algn="just" rtl="0">
              <a:lnSpc>
                <a:spcPct val="85000"/>
              </a:lnSpc>
              <a:spcBef>
                <a:spcPts val="0"/>
              </a:spcBef>
              <a:spcAft>
                <a:spcPts val="0"/>
              </a:spcAft>
              <a:buClr>
                <a:srgbClr val="1482AB"/>
              </a:buClr>
              <a:buSzPts val="3600"/>
              <a:buNone/>
            </a:pPr>
            <a:r>
              <a:rPr lang="en-US" sz="4000">
                <a:solidFill>
                  <a:srgbClr val="1482AB"/>
                </a:solidFill>
                <a:latin typeface="Arial Black"/>
                <a:ea typeface="Arial Black"/>
                <a:cs typeface="Arial Black"/>
                <a:sym typeface="Arial Black"/>
              </a:rPr>
              <a:t>Model Building</a:t>
            </a:r>
            <a:endParaRPr/>
          </a:p>
        </p:txBody>
      </p:sp>
      <p:pic>
        <p:nvPicPr>
          <p:cNvPr id="241" name="Google Shape;241;p31"/>
          <p:cNvPicPr preferRelativeResize="0"/>
          <p:nvPr/>
        </p:nvPicPr>
        <p:blipFill rotWithShape="1">
          <a:blip r:embed="rId3">
            <a:alphaModFix/>
          </a:blip>
          <a:srcRect b="14587"/>
          <a:stretch/>
        </p:blipFill>
        <p:spPr>
          <a:xfrm>
            <a:off x="9594234" y="535568"/>
            <a:ext cx="2319599" cy="1981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1482AB"/>
              </a:buClr>
              <a:buSzPts val="3600"/>
              <a:buFont typeface="Arial Black"/>
              <a:buNone/>
            </a:pPr>
            <a:r>
              <a:rPr lang="en-US" sz="3600">
                <a:solidFill>
                  <a:srgbClr val="1482AB"/>
                </a:solidFill>
                <a:latin typeface="Arial Black"/>
                <a:ea typeface="Arial Black"/>
                <a:cs typeface="Arial Black"/>
                <a:sym typeface="Arial Black"/>
              </a:rPr>
              <a:t>Group</a:t>
            </a:r>
            <a:r>
              <a:rPr lang="en-US" sz="3600" b="1">
                <a:latin typeface="Calibri"/>
                <a:ea typeface="Calibri"/>
                <a:cs typeface="Calibri"/>
                <a:sym typeface="Calibri"/>
              </a:rPr>
              <a:t> </a:t>
            </a:r>
            <a:r>
              <a:rPr lang="en-US" sz="3600">
                <a:solidFill>
                  <a:srgbClr val="1482AB"/>
                </a:solidFill>
                <a:latin typeface="Arial Black"/>
                <a:ea typeface="Arial Black"/>
                <a:cs typeface="Arial Black"/>
                <a:sym typeface="Arial Black"/>
              </a:rPr>
              <a:t>details</a:t>
            </a:r>
            <a:endParaRPr sz="3600">
              <a:solidFill>
                <a:srgbClr val="1482AB"/>
              </a:solidFill>
              <a:latin typeface="Arial Black"/>
              <a:ea typeface="Arial Black"/>
              <a:cs typeface="Arial Black"/>
              <a:sym typeface="Arial Black"/>
            </a:endParaRPr>
          </a:p>
        </p:txBody>
      </p:sp>
      <p:graphicFrame>
        <p:nvGraphicFramePr>
          <p:cNvPr id="109" name="Google Shape;109;p2"/>
          <p:cNvGraphicFramePr/>
          <p:nvPr/>
        </p:nvGraphicFramePr>
        <p:xfrm>
          <a:off x="1096963" y="2086252"/>
          <a:ext cx="10058400" cy="3719800"/>
        </p:xfrm>
        <a:graphic>
          <a:graphicData uri="http://schemas.openxmlformats.org/drawingml/2006/table">
            <a:tbl>
              <a:tblPr>
                <a:noFill/>
                <a:tableStyleId>{BC718C9B-42BD-457F-8D96-9F64AC1CB8C2}</a:tableStyleId>
              </a:tblPr>
              <a:tblGrid>
                <a:gridCol w="3352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3352800">
                  <a:extLst>
                    <a:ext uri="{9D8B030D-6E8A-4147-A177-3AD203B41FA5}">
                      <a16:colId xmlns:a16="http://schemas.microsoft.com/office/drawing/2014/main" val="20002"/>
                    </a:ext>
                  </a:extLst>
                </a:gridCol>
              </a:tblGrid>
              <a:tr h="531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MR. SRIHARSHA NOORBHASHA</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sng" strike="noStrike" cap="none">
                          <a:solidFill>
                            <a:schemeClr val="hlink"/>
                          </a:solidFill>
                          <a:hlinkClick r:id="rId3"/>
                        </a:rPr>
                        <a:t>sriharsha.nsh02@gmail.com</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9959905437</a:t>
                      </a:r>
                      <a:endParaRPr sz="1200" b="1" u="none" strike="noStrike" cap="none">
                        <a:latin typeface="Calibri"/>
                        <a:ea typeface="Calibri"/>
                        <a:cs typeface="Calibri"/>
                        <a:sym typeface="Calibri"/>
                      </a:endParaRPr>
                    </a:p>
                  </a:txBody>
                  <a:tcPr marL="22850" marR="22850" marT="15250" marB="15250" anchor="ctr"/>
                </a:tc>
                <a:extLst>
                  <a:ext uri="{0D108BD9-81ED-4DB2-BD59-A6C34878D82A}">
                    <a16:rowId xmlns:a16="http://schemas.microsoft.com/office/drawing/2014/main" val="10000"/>
                  </a:ext>
                </a:extLst>
              </a:tr>
              <a:tr h="531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Mr. Akshay haridas rautray</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sng" strike="noStrike" cap="none">
                          <a:solidFill>
                            <a:schemeClr val="hlink"/>
                          </a:solidFill>
                          <a:hlinkClick r:id="rId4"/>
                        </a:rPr>
                        <a:t>akshayrautray6@gmail.com</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9637637670</a:t>
                      </a:r>
                      <a:endParaRPr sz="1200" b="1" u="none" strike="noStrike" cap="none">
                        <a:latin typeface="Calibri"/>
                        <a:ea typeface="Calibri"/>
                        <a:cs typeface="Calibri"/>
                        <a:sym typeface="Calibri"/>
                      </a:endParaRPr>
                    </a:p>
                  </a:txBody>
                  <a:tcPr marL="22850" marR="22850" marT="15250" marB="15250" anchor="ctr"/>
                </a:tc>
                <a:extLst>
                  <a:ext uri="{0D108BD9-81ED-4DB2-BD59-A6C34878D82A}">
                    <a16:rowId xmlns:a16="http://schemas.microsoft.com/office/drawing/2014/main" val="10001"/>
                  </a:ext>
                </a:extLst>
              </a:tr>
              <a:tr h="531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Ms. Jayshree Ramesh Bhoyar</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sng" strike="noStrike" cap="none">
                          <a:solidFill>
                            <a:schemeClr val="hlink"/>
                          </a:solidFill>
                          <a:hlinkClick r:id="rId5"/>
                        </a:rPr>
                        <a:t>jayashribhoyar27@gmail.com</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9146611282</a:t>
                      </a:r>
                      <a:endParaRPr sz="1200" b="1" u="none" strike="noStrike" cap="none">
                        <a:latin typeface="Calibri"/>
                        <a:ea typeface="Calibri"/>
                        <a:cs typeface="Calibri"/>
                        <a:sym typeface="Calibri"/>
                      </a:endParaRPr>
                    </a:p>
                  </a:txBody>
                  <a:tcPr marL="22850" marR="22850" marT="15250" marB="15250" anchor="ctr"/>
                </a:tc>
                <a:extLst>
                  <a:ext uri="{0D108BD9-81ED-4DB2-BD59-A6C34878D82A}">
                    <a16:rowId xmlns:a16="http://schemas.microsoft.com/office/drawing/2014/main" val="10002"/>
                  </a:ext>
                </a:extLst>
              </a:tr>
              <a:tr h="531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Ms.Devangam Ramya</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sng" strike="noStrike" cap="none">
                          <a:solidFill>
                            <a:schemeClr val="hlink"/>
                          </a:solidFill>
                          <a:hlinkClick r:id="rId6"/>
                        </a:rPr>
                        <a:t>ramyad7799@gmail.com</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9573448642</a:t>
                      </a:r>
                      <a:endParaRPr sz="1200" b="1" u="none" strike="noStrike" cap="none">
                        <a:latin typeface="Calibri"/>
                        <a:ea typeface="Calibri"/>
                        <a:cs typeface="Calibri"/>
                        <a:sym typeface="Calibri"/>
                      </a:endParaRPr>
                    </a:p>
                  </a:txBody>
                  <a:tcPr marL="22850" marR="22850" marT="15250" marB="15250" anchor="ctr"/>
                </a:tc>
                <a:extLst>
                  <a:ext uri="{0D108BD9-81ED-4DB2-BD59-A6C34878D82A}">
                    <a16:rowId xmlns:a16="http://schemas.microsoft.com/office/drawing/2014/main" val="10003"/>
                  </a:ext>
                </a:extLst>
              </a:tr>
              <a:tr h="531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Mrs. Afrin Fathima Abulkalam Azath</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sng" strike="noStrike" cap="none">
                          <a:solidFill>
                            <a:schemeClr val="hlink"/>
                          </a:solidFill>
                          <a:hlinkClick r:id="rId7"/>
                        </a:rPr>
                        <a:t>afrinazath@gmail.com</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971 558554503 (UAE number)</a:t>
                      </a:r>
                      <a:endParaRPr sz="1200" b="1" u="none" strike="noStrike" cap="none">
                        <a:latin typeface="Calibri"/>
                        <a:ea typeface="Calibri"/>
                        <a:cs typeface="Calibri"/>
                        <a:sym typeface="Calibri"/>
                      </a:endParaRPr>
                    </a:p>
                  </a:txBody>
                  <a:tcPr marL="0" marR="0" marT="15250" marB="15250" anchor="ctr"/>
                </a:tc>
                <a:extLst>
                  <a:ext uri="{0D108BD9-81ED-4DB2-BD59-A6C34878D82A}">
                    <a16:rowId xmlns:a16="http://schemas.microsoft.com/office/drawing/2014/main" val="10004"/>
                  </a:ext>
                </a:extLst>
              </a:tr>
              <a:tr h="531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Vrushali Laxman Bagul</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sng" strike="noStrike" cap="none">
                          <a:solidFill>
                            <a:schemeClr val="hlink"/>
                          </a:solidFill>
                          <a:hlinkClick r:id="rId8"/>
                        </a:rPr>
                        <a:t>vrushibagul.96@gmail.com</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9175057012</a:t>
                      </a:r>
                      <a:endParaRPr sz="1200" b="1" u="none" strike="noStrike" cap="none">
                        <a:latin typeface="Calibri"/>
                        <a:ea typeface="Calibri"/>
                        <a:cs typeface="Calibri"/>
                        <a:sym typeface="Calibri"/>
                      </a:endParaRPr>
                    </a:p>
                  </a:txBody>
                  <a:tcPr marL="22850" marR="22850" marT="15250" marB="15250" anchor="ctr"/>
                </a:tc>
                <a:extLst>
                  <a:ext uri="{0D108BD9-81ED-4DB2-BD59-A6C34878D82A}">
                    <a16:rowId xmlns:a16="http://schemas.microsoft.com/office/drawing/2014/main" val="10005"/>
                  </a:ext>
                </a:extLst>
              </a:tr>
              <a:tr h="531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Ms.Ashwini Eknath Jadhav</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sng" strike="noStrike" cap="none">
                          <a:solidFill>
                            <a:schemeClr val="hlink"/>
                          </a:solidFill>
                          <a:hlinkClick r:id="rId9"/>
                        </a:rPr>
                        <a:t>jadhavashwini4454@gmail.com</a:t>
                      </a:r>
                      <a:endParaRPr sz="1200" b="1" u="none" strike="noStrike" cap="none">
                        <a:latin typeface="Calibri"/>
                        <a:ea typeface="Calibri"/>
                        <a:cs typeface="Calibri"/>
                        <a:sym typeface="Calibri"/>
                      </a:endParaRPr>
                    </a:p>
                  </a:txBody>
                  <a:tcPr marL="22850" marR="22850" marT="15250" marB="1525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9373287718</a:t>
                      </a:r>
                      <a:endParaRPr sz="1200" b="1" u="none" strike="noStrike" cap="none">
                        <a:latin typeface="Calibri"/>
                        <a:ea typeface="Calibri"/>
                        <a:cs typeface="Calibri"/>
                        <a:sym typeface="Calibri"/>
                      </a:endParaRPr>
                    </a:p>
                  </a:txBody>
                  <a:tcPr marL="22850" marR="22850" marT="15250" marB="1525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body" idx="1"/>
          </p:nvPr>
        </p:nvSpPr>
        <p:spPr>
          <a:xfrm>
            <a:off x="346841" y="1686050"/>
            <a:ext cx="11774034" cy="5073600"/>
          </a:xfrm>
          <a:prstGeom prst="rect">
            <a:avLst/>
          </a:prstGeom>
          <a:noFill/>
          <a:ln>
            <a:noFill/>
          </a:ln>
        </p:spPr>
        <p:txBody>
          <a:bodyPr spcFirstLastPara="1" wrap="square" lIns="0" tIns="45700" rIns="0" bIns="45700" numCol="2" anchor="t" anchorCtr="0">
            <a:normAutofit fontScale="77500" lnSpcReduction="20000"/>
          </a:bodyPr>
          <a:lstStyle/>
          <a:p>
            <a:pPr marL="0" lvl="0" indent="0" rtl="0">
              <a:lnSpc>
                <a:spcPct val="170000"/>
              </a:lnSpc>
              <a:spcBef>
                <a:spcPts val="0"/>
              </a:spcBef>
              <a:spcAft>
                <a:spcPts val="0"/>
              </a:spcAft>
              <a:buSzPts val="2000"/>
              <a:buNone/>
            </a:pPr>
            <a:r>
              <a:rPr lang="en-US" sz="2600" b="1" dirty="0">
                <a:solidFill>
                  <a:schemeClr val="dk1"/>
                </a:solidFill>
              </a:rPr>
              <a:t>1. Linear Regression 								</a:t>
            </a:r>
            <a:endParaRPr sz="2600" b="1" dirty="0">
              <a:solidFill>
                <a:schemeClr val="dk1"/>
              </a:solidFill>
            </a:endParaRPr>
          </a:p>
          <a:p>
            <a:pPr marL="0" lvl="0" indent="0" rtl="0">
              <a:lnSpc>
                <a:spcPct val="170000"/>
              </a:lnSpc>
              <a:spcBef>
                <a:spcPts val="0"/>
              </a:spcBef>
              <a:spcAft>
                <a:spcPts val="0"/>
              </a:spcAft>
              <a:buSzPts val="2000"/>
              <a:buNone/>
            </a:pPr>
            <a:r>
              <a:rPr lang="en-US" sz="2600" b="1" dirty="0">
                <a:solidFill>
                  <a:schemeClr val="dk1"/>
                </a:solidFill>
              </a:rPr>
              <a:t>2. Decision Tree Regression 							</a:t>
            </a:r>
            <a:endParaRPr sz="2600" b="1" dirty="0">
              <a:solidFill>
                <a:schemeClr val="dk1"/>
              </a:solidFill>
            </a:endParaRPr>
          </a:p>
          <a:p>
            <a:pPr marL="0" lvl="0" indent="0" rtl="0">
              <a:lnSpc>
                <a:spcPct val="170000"/>
              </a:lnSpc>
              <a:spcBef>
                <a:spcPts val="0"/>
              </a:spcBef>
              <a:spcAft>
                <a:spcPts val="0"/>
              </a:spcAft>
              <a:buSzPts val="2000"/>
              <a:buNone/>
            </a:pPr>
            <a:r>
              <a:rPr lang="en-US" sz="2600" b="1" dirty="0">
                <a:solidFill>
                  <a:schemeClr val="dk1"/>
                </a:solidFill>
              </a:rPr>
              <a:t>3. Random Forest Regression 						</a:t>
            </a:r>
            <a:endParaRPr sz="2600" b="1" dirty="0">
              <a:solidFill>
                <a:schemeClr val="dk1"/>
              </a:solidFill>
            </a:endParaRPr>
          </a:p>
          <a:p>
            <a:pPr marL="0" lvl="0" indent="0" rtl="0">
              <a:lnSpc>
                <a:spcPct val="170000"/>
              </a:lnSpc>
              <a:spcBef>
                <a:spcPts val="0"/>
              </a:spcBef>
              <a:spcAft>
                <a:spcPts val="0"/>
              </a:spcAft>
              <a:buSzPts val="2000"/>
              <a:buNone/>
            </a:pPr>
            <a:r>
              <a:rPr lang="en-US" sz="2600" b="1" dirty="0">
                <a:solidFill>
                  <a:schemeClr val="dk1"/>
                </a:solidFill>
              </a:rPr>
              <a:t>4. Ridge Regression 							</a:t>
            </a:r>
            <a:endParaRPr sz="2600" b="1" dirty="0">
              <a:solidFill>
                <a:schemeClr val="dk1"/>
              </a:solidFill>
            </a:endParaRPr>
          </a:p>
          <a:p>
            <a:pPr marL="0" lvl="0" indent="0" rtl="0">
              <a:lnSpc>
                <a:spcPct val="170000"/>
              </a:lnSpc>
              <a:spcBef>
                <a:spcPts val="0"/>
              </a:spcBef>
              <a:spcAft>
                <a:spcPts val="0"/>
              </a:spcAft>
              <a:buSzPts val="2000"/>
              <a:buNone/>
            </a:pPr>
            <a:r>
              <a:rPr lang="en-US" sz="2600" b="1" dirty="0">
                <a:solidFill>
                  <a:schemeClr val="dk1"/>
                </a:solidFill>
              </a:rPr>
              <a:t>5. Lasso Regression 									</a:t>
            </a:r>
            <a:endParaRPr sz="2600" b="1" dirty="0">
              <a:solidFill>
                <a:schemeClr val="dk1"/>
              </a:solidFill>
            </a:endParaRPr>
          </a:p>
          <a:p>
            <a:pPr marL="0" lvl="0" indent="0" rtl="0">
              <a:lnSpc>
                <a:spcPct val="170000"/>
              </a:lnSpc>
              <a:spcBef>
                <a:spcPts val="0"/>
              </a:spcBef>
              <a:spcAft>
                <a:spcPts val="0"/>
              </a:spcAft>
              <a:buSzPts val="2000"/>
              <a:buNone/>
            </a:pPr>
            <a:r>
              <a:rPr lang="en-US" sz="2600" b="1" dirty="0">
                <a:solidFill>
                  <a:schemeClr val="dk1"/>
                </a:solidFill>
              </a:rPr>
              <a:t>6. </a:t>
            </a:r>
            <a:r>
              <a:rPr lang="en-US" sz="2600" b="1" dirty="0" err="1">
                <a:solidFill>
                  <a:schemeClr val="dk1"/>
                </a:solidFill>
              </a:rPr>
              <a:t>ElasticNet</a:t>
            </a:r>
            <a:r>
              <a:rPr lang="en-US" sz="2600" b="1" dirty="0">
                <a:solidFill>
                  <a:schemeClr val="dk1"/>
                </a:solidFill>
              </a:rPr>
              <a:t> Regression</a:t>
            </a:r>
          </a:p>
          <a:p>
            <a:pPr marL="0" lvl="0" indent="0" rtl="0">
              <a:lnSpc>
                <a:spcPct val="170000"/>
              </a:lnSpc>
              <a:spcBef>
                <a:spcPts val="0"/>
              </a:spcBef>
              <a:spcAft>
                <a:spcPts val="0"/>
              </a:spcAft>
              <a:buSzPts val="2000"/>
              <a:buNone/>
            </a:pPr>
            <a:r>
              <a:rPr lang="en-US" sz="2600" b="1" dirty="0">
                <a:solidFill>
                  <a:schemeClr val="dk1"/>
                </a:solidFill>
              </a:rPr>
              <a:t>7. </a:t>
            </a:r>
            <a:r>
              <a:rPr lang="en-US" sz="2600" b="1" dirty="0" err="1">
                <a:solidFill>
                  <a:schemeClr val="dk1"/>
                </a:solidFill>
              </a:rPr>
              <a:t>XGBoost</a:t>
            </a:r>
            <a:r>
              <a:rPr lang="en-US" sz="2600" b="1" dirty="0">
                <a:solidFill>
                  <a:schemeClr val="dk1"/>
                </a:solidFill>
              </a:rPr>
              <a:t> Regression</a:t>
            </a:r>
          </a:p>
          <a:p>
            <a:pPr marL="0" indent="0">
              <a:lnSpc>
                <a:spcPct val="170000"/>
              </a:lnSpc>
              <a:spcBef>
                <a:spcPts val="0"/>
              </a:spcBef>
              <a:buSzPts val="2000"/>
              <a:buNone/>
            </a:pPr>
            <a:r>
              <a:rPr lang="en-US" sz="2600" b="1" dirty="0">
                <a:solidFill>
                  <a:schemeClr val="dk1"/>
                </a:solidFill>
              </a:rPr>
              <a:t>8. Gradient Boosting Regression</a:t>
            </a:r>
          </a:p>
          <a:p>
            <a:pPr marL="0" indent="0">
              <a:lnSpc>
                <a:spcPct val="170000"/>
              </a:lnSpc>
              <a:spcBef>
                <a:spcPts val="0"/>
              </a:spcBef>
              <a:buSzPts val="2000"/>
              <a:buNone/>
            </a:pPr>
            <a:r>
              <a:rPr lang="en-US" sz="2600" b="1" dirty="0">
                <a:solidFill>
                  <a:schemeClr val="dk1"/>
                </a:solidFill>
              </a:rPr>
              <a:t>9. Support Vector Regression</a:t>
            </a:r>
          </a:p>
          <a:p>
            <a:pPr marL="0" indent="0">
              <a:lnSpc>
                <a:spcPct val="170000"/>
              </a:lnSpc>
              <a:spcBef>
                <a:spcPts val="0"/>
              </a:spcBef>
              <a:buSzPts val="2000"/>
              <a:buNone/>
            </a:pPr>
            <a:r>
              <a:rPr lang="en-US" sz="2600" b="1" dirty="0">
                <a:solidFill>
                  <a:schemeClr val="dk1"/>
                </a:solidFill>
              </a:rPr>
              <a:t>10. AdaBoost Regression</a:t>
            </a:r>
          </a:p>
          <a:p>
            <a:pPr marL="0" indent="0">
              <a:lnSpc>
                <a:spcPct val="170000"/>
              </a:lnSpc>
              <a:spcBef>
                <a:spcPts val="0"/>
              </a:spcBef>
              <a:buSzPts val="2000"/>
              <a:buNone/>
            </a:pPr>
            <a:r>
              <a:rPr lang="en-US" sz="2600" b="1" dirty="0">
                <a:solidFill>
                  <a:schemeClr val="dk1"/>
                </a:solidFill>
              </a:rPr>
              <a:t>11. KNN</a:t>
            </a:r>
            <a:endParaRPr lang="en-US" sz="2600" dirty="0"/>
          </a:p>
          <a:p>
            <a:pPr marL="0" indent="0">
              <a:spcBef>
                <a:spcPts val="0"/>
              </a:spcBef>
              <a:buSzPts val="2000"/>
              <a:buNone/>
            </a:pPr>
            <a:endParaRPr lang="en-US" dirty="0"/>
          </a:p>
          <a:p>
            <a:pPr marL="0" lvl="0" indent="0" rtl="0">
              <a:lnSpc>
                <a:spcPct val="90000"/>
              </a:lnSpc>
              <a:spcBef>
                <a:spcPts val="0"/>
              </a:spcBef>
              <a:spcAft>
                <a:spcPts val="0"/>
              </a:spcAft>
              <a:buSzPts val="2000"/>
              <a:buNone/>
            </a:pPr>
            <a:endParaRPr lang="en-US" b="1" dirty="0">
              <a:solidFill>
                <a:schemeClr val="dk1"/>
              </a:solidFill>
            </a:endParaRPr>
          </a:p>
          <a:p>
            <a:pPr marL="0" lvl="0" indent="0" rtl="0">
              <a:lnSpc>
                <a:spcPct val="90000"/>
              </a:lnSpc>
              <a:spcBef>
                <a:spcPts val="0"/>
              </a:spcBef>
              <a:spcAft>
                <a:spcPts val="0"/>
              </a:spcAft>
              <a:buSzPts val="2000"/>
              <a:buNone/>
            </a:pPr>
            <a:endParaRPr lang="en-US" dirty="0"/>
          </a:p>
          <a:p>
            <a:pPr marL="0" lvl="0" indent="0" rtl="0">
              <a:lnSpc>
                <a:spcPct val="90000"/>
              </a:lnSpc>
              <a:spcBef>
                <a:spcPts val="0"/>
              </a:spcBef>
              <a:spcAft>
                <a:spcPts val="0"/>
              </a:spcAft>
              <a:buSzPts val="2000"/>
              <a:buNone/>
            </a:pPr>
            <a:endParaRPr lang="en-US" b="1" dirty="0">
              <a:solidFill>
                <a:schemeClr val="dk1"/>
              </a:solidFill>
            </a:endParaRPr>
          </a:p>
          <a:p>
            <a:pPr marL="0" lvl="0" indent="0" rtl="0">
              <a:lnSpc>
                <a:spcPct val="90000"/>
              </a:lnSpc>
              <a:spcBef>
                <a:spcPts val="0"/>
              </a:spcBef>
              <a:spcAft>
                <a:spcPts val="0"/>
              </a:spcAft>
              <a:buSzPts val="2000"/>
              <a:buNone/>
            </a:pPr>
            <a:endParaRPr lang="en-US" b="1" dirty="0">
              <a:solidFill>
                <a:schemeClr val="dk1"/>
              </a:solidFill>
            </a:endParaRPr>
          </a:p>
          <a:p>
            <a:pPr marL="0" lvl="0" indent="0" rtl="0">
              <a:lnSpc>
                <a:spcPct val="90000"/>
              </a:lnSpc>
              <a:spcBef>
                <a:spcPts val="0"/>
              </a:spcBef>
              <a:spcAft>
                <a:spcPts val="0"/>
              </a:spcAft>
              <a:buSzPts val="2000"/>
              <a:buNone/>
            </a:pPr>
            <a:r>
              <a:rPr lang="en-US" b="1" dirty="0">
                <a:solidFill>
                  <a:schemeClr val="dk1"/>
                </a:solidFill>
              </a:rPr>
              <a:t>	</a:t>
            </a:r>
          </a:p>
          <a:p>
            <a:pPr marL="0" lvl="0" indent="0" rtl="0">
              <a:lnSpc>
                <a:spcPct val="90000"/>
              </a:lnSpc>
              <a:spcBef>
                <a:spcPts val="0"/>
              </a:spcBef>
              <a:spcAft>
                <a:spcPts val="0"/>
              </a:spcAft>
              <a:buSzPts val="2000"/>
              <a:buNone/>
            </a:pPr>
            <a:r>
              <a:rPr lang="en-US" b="1" dirty="0">
                <a:solidFill>
                  <a:schemeClr val="dk1"/>
                </a:solidFill>
              </a:rPr>
              <a:t>			</a:t>
            </a:r>
            <a:endParaRPr dirty="0"/>
          </a:p>
          <a:p>
            <a:pPr marL="342900" lvl="0" indent="-215900" algn="l" rtl="0">
              <a:lnSpc>
                <a:spcPct val="90000"/>
              </a:lnSpc>
              <a:spcBef>
                <a:spcPts val="0"/>
              </a:spcBef>
              <a:spcAft>
                <a:spcPts val="0"/>
              </a:spcAft>
              <a:buSzPts val="2000"/>
              <a:buFont typeface="Noto Sans Symbols"/>
              <a:buNone/>
            </a:pPr>
            <a:endParaRPr b="1" dirty="0">
              <a:solidFill>
                <a:schemeClr val="dk1"/>
              </a:solidFill>
            </a:endParaRPr>
          </a:p>
          <a:p>
            <a:pPr marL="342900" lvl="0" indent="-215900" algn="l" rtl="0">
              <a:lnSpc>
                <a:spcPct val="90000"/>
              </a:lnSpc>
              <a:spcBef>
                <a:spcPts val="0"/>
              </a:spcBef>
              <a:spcAft>
                <a:spcPts val="0"/>
              </a:spcAft>
              <a:buSzPts val="2000"/>
              <a:buFont typeface="Noto Sans Symbols"/>
              <a:buNone/>
            </a:pPr>
            <a:endParaRPr b="1" dirty="0">
              <a:solidFill>
                <a:schemeClr val="dk1"/>
              </a:solidFill>
            </a:endParaRPr>
          </a:p>
          <a:p>
            <a:pPr marL="0" lvl="0" indent="0" algn="l" rtl="0">
              <a:lnSpc>
                <a:spcPct val="90000"/>
              </a:lnSpc>
              <a:spcBef>
                <a:spcPts val="0"/>
              </a:spcBef>
              <a:spcAft>
                <a:spcPts val="0"/>
              </a:spcAft>
              <a:buSzPts val="2000"/>
              <a:buNone/>
            </a:pPr>
            <a:endParaRPr b="1" dirty="0">
              <a:solidFill>
                <a:schemeClr val="dk1"/>
              </a:solidFill>
            </a:endParaRPr>
          </a:p>
        </p:txBody>
      </p:sp>
      <p:sp>
        <p:nvSpPr>
          <p:cNvPr id="247" name="Google Shape;247;p32"/>
          <p:cNvSpPr txBox="1"/>
          <p:nvPr/>
        </p:nvSpPr>
        <p:spPr>
          <a:xfrm>
            <a:off x="1093900" y="717625"/>
            <a:ext cx="10171800" cy="8619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2000"/>
              <a:buFont typeface="Arial"/>
              <a:buNone/>
            </a:pPr>
            <a:endParaRPr sz="2000" b="1">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2000"/>
              <a:buFont typeface="Arial"/>
              <a:buNone/>
            </a:pPr>
            <a:r>
              <a:rPr lang="en-US" sz="2000">
                <a:solidFill>
                  <a:schemeClr val="dk1"/>
                </a:solidFill>
                <a:latin typeface="Calibri"/>
                <a:ea typeface="Calibri"/>
                <a:cs typeface="Calibri"/>
                <a:sym typeface="Calibri"/>
              </a:rPr>
              <a:t>Those selected features are trained on below regression models,</a:t>
            </a:r>
            <a:endParaRPr sz="3600">
              <a:solidFill>
                <a:srgbClr val="1482AB"/>
              </a:solidFill>
              <a:latin typeface="Arial Black"/>
              <a:ea typeface="Arial Black"/>
              <a:cs typeface="Arial Black"/>
              <a:sym typeface="Arial Black"/>
            </a:endParaRPr>
          </a:p>
          <a:p>
            <a:pPr marL="0" marR="0" lvl="0" indent="0" algn="just" rtl="0">
              <a:lnSpc>
                <a:spcPct val="100000"/>
              </a:lnSpc>
              <a:spcBef>
                <a:spcPts val="0"/>
              </a:spcBef>
              <a:spcAft>
                <a:spcPts val="0"/>
              </a:spcAft>
              <a:buClr>
                <a:srgbClr val="1482AB"/>
              </a:buClr>
              <a:buSzPts val="3600"/>
              <a:buFont typeface="Arial Black"/>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body" idx="1"/>
          </p:nvPr>
        </p:nvSpPr>
        <p:spPr>
          <a:xfrm>
            <a:off x="1066800" y="2108717"/>
            <a:ext cx="10058400" cy="3774167"/>
          </a:xfrm>
          <a:prstGeom prst="rect">
            <a:avLst/>
          </a:prstGeom>
          <a:noFill/>
          <a:ln>
            <a:noFill/>
          </a:ln>
        </p:spPr>
        <p:txBody>
          <a:bodyPr spcFirstLastPara="1" wrap="square" lIns="0" tIns="45700" rIns="0" bIns="45700" anchor="t" anchorCtr="0">
            <a:normAutofit/>
          </a:bodyPr>
          <a:lstStyle/>
          <a:p>
            <a:pPr marL="342900" lvl="0" indent="-342900" algn="just" rtl="0">
              <a:lnSpc>
                <a:spcPct val="90000"/>
              </a:lnSpc>
              <a:spcBef>
                <a:spcPts val="0"/>
              </a:spcBef>
              <a:spcAft>
                <a:spcPts val="0"/>
              </a:spcAft>
              <a:buSzPts val="2000"/>
              <a:buFont typeface="Noto Sans Symbols"/>
              <a:buChar char="⮚"/>
            </a:pPr>
            <a:r>
              <a:rPr lang="en-US"/>
              <a:t>For Regression problems, there are </a:t>
            </a:r>
            <a:r>
              <a:rPr lang="en-US" b="1"/>
              <a:t>3 key performance metrics</a:t>
            </a:r>
            <a:r>
              <a:rPr lang="en-US"/>
              <a:t> that are used to assess how well your model is performing. There are</a:t>
            </a:r>
            <a:endParaRPr/>
          </a:p>
          <a:p>
            <a:pPr marL="342900" lvl="0" indent="-215900" algn="just" rtl="0">
              <a:lnSpc>
                <a:spcPct val="90000"/>
              </a:lnSpc>
              <a:spcBef>
                <a:spcPts val="0"/>
              </a:spcBef>
              <a:spcAft>
                <a:spcPts val="0"/>
              </a:spcAft>
              <a:buSzPts val="2000"/>
              <a:buFont typeface="Noto Sans Symbols"/>
              <a:buNone/>
            </a:pPr>
            <a:endParaRPr b="1">
              <a:solidFill>
                <a:schemeClr val="dk1"/>
              </a:solidFill>
            </a:endParaRPr>
          </a:p>
          <a:p>
            <a:pPr marL="0" lvl="0" indent="0" algn="just" rtl="0">
              <a:lnSpc>
                <a:spcPct val="90000"/>
              </a:lnSpc>
              <a:spcBef>
                <a:spcPts val="0"/>
              </a:spcBef>
              <a:spcAft>
                <a:spcPts val="0"/>
              </a:spcAft>
              <a:buSzPts val="2000"/>
              <a:buNone/>
            </a:pPr>
            <a:endParaRPr b="1"/>
          </a:p>
          <a:p>
            <a:pPr marL="457200" lvl="0" indent="-457200" algn="just" rtl="0">
              <a:lnSpc>
                <a:spcPct val="90000"/>
              </a:lnSpc>
              <a:spcBef>
                <a:spcPts val="0"/>
              </a:spcBef>
              <a:spcAft>
                <a:spcPts val="0"/>
              </a:spcAft>
              <a:buSzPts val="2000"/>
              <a:buFont typeface="Arial"/>
              <a:buAutoNum type="arabicPeriod"/>
            </a:pPr>
            <a:r>
              <a:rPr lang="en-US" b="1">
                <a:solidFill>
                  <a:srgbClr val="00B0F0"/>
                </a:solidFill>
              </a:rPr>
              <a:t>Root Mean Squared Error (RMSE):</a:t>
            </a:r>
            <a:r>
              <a:rPr lang="en-US">
                <a:solidFill>
                  <a:srgbClr val="00B0F0"/>
                </a:solidFill>
              </a:rPr>
              <a:t> </a:t>
            </a:r>
            <a:r>
              <a:rPr lang="en-US"/>
              <a:t>measures the average error performed by the model in predicting the outcome for an observation.</a:t>
            </a:r>
            <a:endParaRPr b="1">
              <a:solidFill>
                <a:schemeClr val="dk1"/>
              </a:solidFill>
            </a:endParaRPr>
          </a:p>
          <a:p>
            <a:pPr marL="457200" lvl="0" indent="-330200" algn="just" rtl="0">
              <a:lnSpc>
                <a:spcPct val="90000"/>
              </a:lnSpc>
              <a:spcBef>
                <a:spcPts val="0"/>
              </a:spcBef>
              <a:spcAft>
                <a:spcPts val="0"/>
              </a:spcAft>
              <a:buSzPts val="2000"/>
              <a:buFont typeface="Arial"/>
              <a:buNone/>
            </a:pPr>
            <a:endParaRPr b="1">
              <a:solidFill>
                <a:schemeClr val="dk1"/>
              </a:solidFill>
            </a:endParaRPr>
          </a:p>
          <a:p>
            <a:pPr marL="457200" lvl="0" indent="-457200" algn="just" rtl="0">
              <a:lnSpc>
                <a:spcPct val="90000"/>
              </a:lnSpc>
              <a:spcBef>
                <a:spcPts val="0"/>
              </a:spcBef>
              <a:spcAft>
                <a:spcPts val="0"/>
              </a:spcAft>
              <a:buSzPts val="2000"/>
              <a:buFont typeface="Arial"/>
              <a:buAutoNum type="arabicPeriod"/>
            </a:pPr>
            <a:r>
              <a:rPr lang="en-US" b="1">
                <a:solidFill>
                  <a:srgbClr val="00B0F0"/>
                </a:solidFill>
              </a:rPr>
              <a:t>R-Squared</a:t>
            </a:r>
            <a:r>
              <a:rPr lang="en-US">
                <a:solidFill>
                  <a:srgbClr val="00B0F0"/>
                </a:solidFill>
              </a:rPr>
              <a:t>: </a:t>
            </a:r>
            <a:r>
              <a:rPr lang="en-US"/>
              <a:t>It means how much of the variation in the target variable that can be explained by the set of features used in training the model.</a:t>
            </a:r>
            <a:endParaRPr/>
          </a:p>
          <a:p>
            <a:pPr marL="457200" lvl="0" indent="-330200" algn="just" rtl="0">
              <a:lnSpc>
                <a:spcPct val="90000"/>
              </a:lnSpc>
              <a:spcBef>
                <a:spcPts val="0"/>
              </a:spcBef>
              <a:spcAft>
                <a:spcPts val="0"/>
              </a:spcAft>
              <a:buSzPts val="2000"/>
              <a:buFont typeface="Arial"/>
              <a:buNone/>
            </a:pPr>
            <a:endParaRPr/>
          </a:p>
          <a:p>
            <a:pPr marL="457200" lvl="0" indent="-457200" algn="just" rtl="0">
              <a:lnSpc>
                <a:spcPct val="90000"/>
              </a:lnSpc>
              <a:spcBef>
                <a:spcPts val="0"/>
              </a:spcBef>
              <a:spcAft>
                <a:spcPts val="0"/>
              </a:spcAft>
              <a:buSzPts val="2000"/>
              <a:buFont typeface="Arial"/>
              <a:buAutoNum type="arabicPeriod"/>
            </a:pPr>
            <a:r>
              <a:rPr lang="en-US" b="1">
                <a:solidFill>
                  <a:srgbClr val="00B0F0"/>
                </a:solidFill>
              </a:rPr>
              <a:t>Mean Absolute Error</a:t>
            </a:r>
            <a:r>
              <a:rPr lang="en-US">
                <a:solidFill>
                  <a:srgbClr val="00B0F0"/>
                </a:solidFill>
              </a:rPr>
              <a:t>: </a:t>
            </a:r>
            <a:r>
              <a:rPr lang="en-US"/>
              <a:t>measures how far predicted values are away from the actual values.</a:t>
            </a:r>
            <a:endParaRPr/>
          </a:p>
          <a:p>
            <a:pPr marL="0" lvl="0" indent="0" algn="just" rtl="0">
              <a:lnSpc>
                <a:spcPct val="90000"/>
              </a:lnSpc>
              <a:spcBef>
                <a:spcPts val="0"/>
              </a:spcBef>
              <a:spcAft>
                <a:spcPts val="0"/>
              </a:spcAft>
              <a:buSzPts val="2000"/>
              <a:buNone/>
            </a:pPr>
            <a:endParaRPr b="1">
              <a:solidFill>
                <a:schemeClr val="dk1"/>
              </a:solidFill>
            </a:endParaRPr>
          </a:p>
        </p:txBody>
      </p:sp>
      <p:sp>
        <p:nvSpPr>
          <p:cNvPr id="253" name="Google Shape;253;p33"/>
          <p:cNvSpPr txBox="1"/>
          <p:nvPr/>
        </p:nvSpPr>
        <p:spPr>
          <a:xfrm>
            <a:off x="1066800" y="975116"/>
            <a:ext cx="6872817" cy="86173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3600" b="0" i="0" u="none" strike="noStrike" cap="none">
                <a:solidFill>
                  <a:srgbClr val="1482AB"/>
                </a:solidFill>
                <a:latin typeface="Arial Black"/>
                <a:ea typeface="Arial Black"/>
                <a:cs typeface="Arial Black"/>
                <a:sym typeface="Arial Black"/>
              </a:rPr>
              <a:t>Model Evaluation</a:t>
            </a:r>
            <a:endParaRPr/>
          </a:p>
          <a:p>
            <a:pPr marL="0" marR="0" lvl="0" indent="0" algn="just" rtl="0">
              <a:lnSpc>
                <a:spcPct val="100000"/>
              </a:lnSpc>
              <a:spcBef>
                <a:spcPts val="0"/>
              </a:spcBef>
              <a:spcAft>
                <a:spcPts val="0"/>
              </a:spcAft>
              <a:buClr>
                <a:srgbClr val="1482AB"/>
              </a:buClr>
              <a:buSzPts val="3600"/>
              <a:buFont typeface="Arial Black"/>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630752" y="245676"/>
            <a:ext cx="10599600" cy="580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55555"/>
              <a:buNone/>
            </a:pPr>
            <a:r>
              <a:rPr lang="en-US" sz="3600">
                <a:solidFill>
                  <a:srgbClr val="1482AB"/>
                </a:solidFill>
                <a:latin typeface="Arial Black"/>
                <a:ea typeface="Arial Black"/>
                <a:cs typeface="Arial Black"/>
                <a:sym typeface="Arial Black"/>
              </a:rPr>
              <a:t>Performance</a:t>
            </a:r>
            <a:r>
              <a:rPr lang="en-US" b="1"/>
              <a:t> </a:t>
            </a:r>
            <a:r>
              <a:rPr lang="en-US" sz="3600">
                <a:solidFill>
                  <a:srgbClr val="1482AB"/>
                </a:solidFill>
                <a:latin typeface="Arial Black"/>
                <a:ea typeface="Arial Black"/>
                <a:cs typeface="Arial Black"/>
                <a:sym typeface="Arial Black"/>
              </a:rPr>
              <a:t>metrics</a:t>
            </a:r>
            <a:r>
              <a:rPr lang="en-US"/>
              <a:t> </a:t>
            </a:r>
            <a:endParaRPr/>
          </a:p>
        </p:txBody>
      </p:sp>
      <p:pic>
        <p:nvPicPr>
          <p:cNvPr id="259" name="Google Shape;259;p34"/>
          <p:cNvPicPr preferRelativeResize="0"/>
          <p:nvPr/>
        </p:nvPicPr>
        <p:blipFill>
          <a:blip r:embed="rId3">
            <a:alphaModFix/>
          </a:blip>
          <a:stretch>
            <a:fillRect/>
          </a:stretch>
        </p:blipFill>
        <p:spPr>
          <a:xfrm>
            <a:off x="152400" y="826175"/>
            <a:ext cx="11912801" cy="551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5"/>
          <p:cNvSpPr txBox="1"/>
          <p:nvPr/>
        </p:nvSpPr>
        <p:spPr>
          <a:xfrm>
            <a:off x="1106460" y="1155320"/>
            <a:ext cx="10274780" cy="4616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1482AB"/>
                </a:solidFill>
                <a:latin typeface="Arial Black"/>
                <a:ea typeface="Arial Black"/>
                <a:cs typeface="Arial Black"/>
                <a:sym typeface="Arial Black"/>
              </a:rPr>
              <a:t>Plotted</a:t>
            </a:r>
            <a:r>
              <a:rPr lang="en-US" sz="2400" b="0" i="0" u="none" strike="noStrike" cap="none">
                <a:solidFill>
                  <a:schemeClr val="dk1"/>
                </a:solidFill>
                <a:latin typeface="Arial Black"/>
                <a:ea typeface="Arial Black"/>
                <a:cs typeface="Arial Black"/>
                <a:sym typeface="Arial Black"/>
              </a:rPr>
              <a:t> </a:t>
            </a:r>
            <a:r>
              <a:rPr lang="en-US" sz="2400" b="0" i="0" u="none" strike="noStrike" cap="none">
                <a:solidFill>
                  <a:srgbClr val="1482AB"/>
                </a:solidFill>
                <a:latin typeface="Arial Black"/>
                <a:ea typeface="Arial Black"/>
                <a:cs typeface="Arial Black"/>
                <a:sym typeface="Arial Black"/>
              </a:rPr>
              <a:t>the</a:t>
            </a:r>
            <a:r>
              <a:rPr lang="en-US" sz="2400" b="0" i="0" u="none" strike="noStrike" cap="none">
                <a:solidFill>
                  <a:schemeClr val="dk1"/>
                </a:solidFill>
                <a:latin typeface="Arial Black"/>
                <a:ea typeface="Arial Black"/>
                <a:cs typeface="Arial Black"/>
                <a:sym typeface="Arial Black"/>
              </a:rPr>
              <a:t> </a:t>
            </a:r>
            <a:r>
              <a:rPr lang="en-US" sz="2400" b="0" i="0" u="none" strike="noStrike" cap="none">
                <a:solidFill>
                  <a:srgbClr val="1482AB"/>
                </a:solidFill>
                <a:latin typeface="Arial Black"/>
                <a:ea typeface="Arial Black"/>
                <a:cs typeface="Arial Black"/>
                <a:sym typeface="Arial Black"/>
              </a:rPr>
              <a:t>value</a:t>
            </a:r>
            <a:r>
              <a:rPr lang="en-US" sz="2400" b="0" i="0" u="none" strike="noStrike" cap="none">
                <a:solidFill>
                  <a:schemeClr val="dk1"/>
                </a:solidFill>
                <a:latin typeface="Arial Black"/>
                <a:ea typeface="Arial Black"/>
                <a:cs typeface="Arial Black"/>
                <a:sym typeface="Arial Black"/>
              </a:rPr>
              <a:t> </a:t>
            </a:r>
            <a:r>
              <a:rPr lang="en-US" sz="2400" b="0" i="0" u="none" strike="noStrike" cap="none">
                <a:solidFill>
                  <a:srgbClr val="1482AB"/>
                </a:solidFill>
                <a:latin typeface="Arial Black"/>
                <a:ea typeface="Arial Black"/>
                <a:cs typeface="Arial Black"/>
                <a:sym typeface="Arial Black"/>
              </a:rPr>
              <a:t>from</a:t>
            </a:r>
            <a:r>
              <a:rPr lang="en-US" sz="2400" b="0" i="0" u="none" strike="noStrike" cap="none">
                <a:solidFill>
                  <a:schemeClr val="dk1"/>
                </a:solidFill>
                <a:latin typeface="Arial Black"/>
                <a:ea typeface="Arial Black"/>
                <a:cs typeface="Arial Black"/>
                <a:sym typeface="Arial Black"/>
              </a:rPr>
              <a:t> </a:t>
            </a:r>
            <a:r>
              <a:rPr lang="en-US" sz="2400">
                <a:solidFill>
                  <a:srgbClr val="1482AB"/>
                </a:solidFill>
                <a:latin typeface="Arial Black"/>
                <a:ea typeface="Arial Black"/>
                <a:cs typeface="Arial Black"/>
                <a:sym typeface="Arial Black"/>
              </a:rPr>
              <a:t>Gradient Boosting Regression</a:t>
            </a:r>
            <a:endParaRPr sz="2400" b="0" i="0" u="none" strike="noStrike" cap="none">
              <a:solidFill>
                <a:srgbClr val="1482AB"/>
              </a:solidFill>
              <a:latin typeface="Arial Black"/>
              <a:ea typeface="Arial Black"/>
              <a:cs typeface="Arial Black"/>
              <a:sym typeface="Arial Black"/>
            </a:endParaRPr>
          </a:p>
        </p:txBody>
      </p:sp>
      <p:pic>
        <p:nvPicPr>
          <p:cNvPr id="265" name="Google Shape;265;p35"/>
          <p:cNvPicPr preferRelativeResize="0"/>
          <p:nvPr/>
        </p:nvPicPr>
        <p:blipFill>
          <a:blip r:embed="rId3">
            <a:alphaModFix/>
          </a:blip>
          <a:stretch>
            <a:fillRect/>
          </a:stretch>
        </p:blipFill>
        <p:spPr>
          <a:xfrm>
            <a:off x="304800" y="1944225"/>
            <a:ext cx="5357401" cy="3984025"/>
          </a:xfrm>
          <a:prstGeom prst="rect">
            <a:avLst/>
          </a:prstGeom>
          <a:noFill/>
          <a:ln>
            <a:noFill/>
          </a:ln>
        </p:spPr>
      </p:pic>
      <p:pic>
        <p:nvPicPr>
          <p:cNvPr id="266" name="Google Shape;266;p35"/>
          <p:cNvPicPr preferRelativeResize="0"/>
          <p:nvPr/>
        </p:nvPicPr>
        <p:blipFill>
          <a:blip r:embed="rId4">
            <a:alphaModFix/>
          </a:blip>
          <a:stretch>
            <a:fillRect/>
          </a:stretch>
        </p:blipFill>
        <p:spPr>
          <a:xfrm>
            <a:off x="5156250" y="1944225"/>
            <a:ext cx="6746301" cy="3984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g1e7f7290842_0_2"/>
          <p:cNvPicPr preferRelativeResize="0"/>
          <p:nvPr/>
        </p:nvPicPr>
        <p:blipFill>
          <a:blip r:embed="rId3">
            <a:alphaModFix/>
          </a:blip>
          <a:stretch>
            <a:fillRect/>
          </a:stretch>
        </p:blipFill>
        <p:spPr>
          <a:xfrm>
            <a:off x="152400" y="152400"/>
            <a:ext cx="11439525" cy="576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1097280" y="895739"/>
            <a:ext cx="10058400" cy="84162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n-US" sz="3600">
                <a:solidFill>
                  <a:srgbClr val="1482AB"/>
                </a:solidFill>
                <a:latin typeface="Arial Black"/>
                <a:ea typeface="Arial Black"/>
                <a:cs typeface="Arial Black"/>
                <a:sym typeface="Arial Black"/>
              </a:rPr>
              <a:t>Model Results </a:t>
            </a:r>
            <a:endParaRPr sz="3600">
              <a:solidFill>
                <a:srgbClr val="1482AB"/>
              </a:solidFill>
              <a:latin typeface="Arial Black"/>
              <a:ea typeface="Arial Black"/>
              <a:cs typeface="Arial Black"/>
              <a:sym typeface="Arial Black"/>
            </a:endParaRPr>
          </a:p>
        </p:txBody>
      </p:sp>
      <p:sp>
        <p:nvSpPr>
          <p:cNvPr id="277" name="Google Shape;277;p36"/>
          <p:cNvSpPr txBox="1">
            <a:spLocks noGrp="1"/>
          </p:cNvSpPr>
          <p:nvPr>
            <p:ph type="body" idx="1"/>
          </p:nvPr>
        </p:nvSpPr>
        <p:spPr>
          <a:xfrm>
            <a:off x="1097275" y="2062575"/>
            <a:ext cx="10058400" cy="4023300"/>
          </a:xfrm>
          <a:prstGeom prst="rect">
            <a:avLst/>
          </a:prstGeom>
          <a:noFill/>
          <a:ln>
            <a:noFill/>
          </a:ln>
        </p:spPr>
        <p:txBody>
          <a:bodyPr spcFirstLastPara="1" wrap="square" lIns="0" tIns="45700" rIns="0" bIns="45700" anchor="t" anchorCtr="0">
            <a:normAutofit/>
          </a:bodyPr>
          <a:lstStyle/>
          <a:p>
            <a:pPr marL="457200" lvl="0" indent="-342900" algn="just" rtl="0">
              <a:lnSpc>
                <a:spcPct val="90000"/>
              </a:lnSpc>
              <a:spcBef>
                <a:spcPts val="1200"/>
              </a:spcBef>
              <a:spcAft>
                <a:spcPts val="0"/>
              </a:spcAft>
              <a:buSzPts val="1800"/>
              <a:buFont typeface="Noto Sans Symbols"/>
              <a:buChar char="⮚"/>
            </a:pPr>
            <a:r>
              <a:rPr lang="en-US">
                <a:latin typeface="Calibri"/>
                <a:ea typeface="Calibri"/>
                <a:cs typeface="Calibri"/>
                <a:sym typeface="Calibri"/>
              </a:rPr>
              <a:t>Now that we have evaluated all our models, we can see that the </a:t>
            </a:r>
            <a:r>
              <a:rPr lang="en-US" b="1">
                <a:solidFill>
                  <a:schemeClr val="dk1"/>
                </a:solidFill>
              </a:rPr>
              <a:t>Gradient Boosting Regression </a:t>
            </a:r>
            <a:r>
              <a:rPr lang="en-US">
                <a:latin typeface="Calibri"/>
                <a:ea typeface="Calibri"/>
                <a:cs typeface="Calibri"/>
                <a:sym typeface="Calibri"/>
              </a:rPr>
              <a:t>Algorithm (with all features) gave us the best performance. </a:t>
            </a:r>
            <a:endParaRPr>
              <a:latin typeface="Calibri"/>
              <a:ea typeface="Calibri"/>
              <a:cs typeface="Calibri"/>
              <a:sym typeface="Calibri"/>
            </a:endParaRPr>
          </a:p>
          <a:p>
            <a:pPr marL="457200" lvl="0" indent="0" algn="just" rtl="0">
              <a:lnSpc>
                <a:spcPct val="90000"/>
              </a:lnSpc>
              <a:spcBef>
                <a:spcPts val="1200"/>
              </a:spcBef>
              <a:spcAft>
                <a:spcPts val="0"/>
              </a:spcAft>
              <a:buNone/>
            </a:pPr>
            <a:endParaRPr/>
          </a:p>
          <a:p>
            <a:pPr marL="457200" lvl="0" indent="-342900" algn="just" rtl="0">
              <a:lnSpc>
                <a:spcPct val="90000"/>
              </a:lnSpc>
              <a:spcBef>
                <a:spcPts val="1200"/>
              </a:spcBef>
              <a:spcAft>
                <a:spcPts val="0"/>
              </a:spcAft>
              <a:buSzPts val="1800"/>
              <a:buFont typeface="Noto Sans Symbols"/>
              <a:buChar char="⮚"/>
            </a:pPr>
            <a:r>
              <a:rPr lang="en-US">
                <a:latin typeface="Calibri"/>
                <a:ea typeface="Calibri"/>
                <a:cs typeface="Calibri"/>
                <a:sym typeface="Calibri"/>
              </a:rPr>
              <a:t>The </a:t>
            </a:r>
            <a:r>
              <a:rPr lang="en-US" b="1">
                <a:latin typeface="Calibri"/>
                <a:ea typeface="Calibri"/>
                <a:cs typeface="Calibri"/>
                <a:sym typeface="Calibri"/>
              </a:rPr>
              <a:t>R-squared is 0.999</a:t>
            </a:r>
            <a:r>
              <a:rPr lang="en-US" b="1"/>
              <a:t>333</a:t>
            </a:r>
            <a:r>
              <a:rPr lang="en-US" b="1">
                <a:latin typeface="Calibri"/>
                <a:ea typeface="Calibri"/>
                <a:cs typeface="Calibri"/>
                <a:sym typeface="Calibri"/>
              </a:rPr>
              <a:t> </a:t>
            </a:r>
            <a:r>
              <a:rPr lang="en-US">
                <a:latin typeface="Calibri"/>
                <a:ea typeface="Calibri"/>
                <a:cs typeface="Calibri"/>
                <a:sym typeface="Calibri"/>
              </a:rPr>
              <a:t>(which means that </a:t>
            </a:r>
            <a:r>
              <a:rPr lang="en-US" b="1">
                <a:latin typeface="Calibri"/>
                <a:ea typeface="Calibri"/>
                <a:cs typeface="Calibri"/>
                <a:sym typeface="Calibri"/>
              </a:rPr>
              <a:t>99.93%</a:t>
            </a:r>
            <a:r>
              <a:rPr lang="en-US">
                <a:latin typeface="Calibri"/>
                <a:ea typeface="Calibri"/>
                <a:cs typeface="Calibri"/>
                <a:sym typeface="Calibri"/>
              </a:rPr>
              <a:t> of the variation in the target variable can be explained by the model).</a:t>
            </a:r>
            <a:endParaRPr/>
          </a:p>
          <a:p>
            <a:pPr marL="457200" lvl="0" indent="0" algn="just" rtl="0">
              <a:lnSpc>
                <a:spcPct val="90000"/>
              </a:lnSpc>
              <a:spcBef>
                <a:spcPts val="1200"/>
              </a:spcBef>
              <a:spcAft>
                <a:spcPts val="0"/>
              </a:spcAft>
              <a:buNone/>
            </a:pPr>
            <a:endParaRPr/>
          </a:p>
          <a:p>
            <a:pPr marL="457200" lvl="0" indent="-342900" algn="just" rtl="0">
              <a:lnSpc>
                <a:spcPct val="90000"/>
              </a:lnSpc>
              <a:spcBef>
                <a:spcPts val="1200"/>
              </a:spcBef>
              <a:spcAft>
                <a:spcPts val="0"/>
              </a:spcAft>
              <a:buSzPts val="1800"/>
              <a:buFont typeface="Noto Sans Symbols"/>
              <a:buChar char="⮚"/>
            </a:pPr>
            <a:r>
              <a:rPr lang="en-US">
                <a:latin typeface="Calibri"/>
                <a:ea typeface="Calibri"/>
                <a:cs typeface="Calibri"/>
                <a:sym typeface="Calibri"/>
              </a:rPr>
              <a:t>Similarly, it yields the lowest MSE of </a:t>
            </a:r>
            <a:r>
              <a:rPr lang="en-US" b="1"/>
              <a:t>9.45496e-08</a:t>
            </a:r>
            <a:r>
              <a:rPr lang="en-US">
                <a:latin typeface="Calibri"/>
                <a:ea typeface="Calibri"/>
                <a:cs typeface="Calibri"/>
                <a:sym typeface="Calibri"/>
              </a:rPr>
              <a:t>.</a:t>
            </a:r>
            <a:endParaRPr/>
          </a:p>
          <a:p>
            <a:pPr marL="457200" lvl="0" indent="-228600" algn="just" rtl="0">
              <a:lnSpc>
                <a:spcPct val="90000"/>
              </a:lnSpc>
              <a:spcBef>
                <a:spcPts val="1200"/>
              </a:spcBef>
              <a:spcAft>
                <a:spcPts val="0"/>
              </a:spcAft>
              <a:buSzPts val="1800"/>
              <a:buFont typeface="Noto Sans Symbols"/>
              <a:buNone/>
            </a:pPr>
            <a:endParaRPr>
              <a:latin typeface="Calibri"/>
              <a:ea typeface="Calibri"/>
              <a:cs typeface="Calibri"/>
              <a:sym typeface="Calibri"/>
            </a:endParaRPr>
          </a:p>
          <a:p>
            <a:pPr marL="457200" lvl="0" indent="-342900" algn="just" rtl="0">
              <a:lnSpc>
                <a:spcPct val="90000"/>
              </a:lnSpc>
              <a:spcBef>
                <a:spcPts val="1200"/>
              </a:spcBef>
              <a:spcAft>
                <a:spcPts val="0"/>
              </a:spcAft>
              <a:buSzPts val="1800"/>
              <a:buFont typeface="Noto Sans Symbols"/>
              <a:buChar char="⮚"/>
            </a:pPr>
            <a:r>
              <a:rPr lang="en-US">
                <a:latin typeface="Calibri"/>
                <a:ea typeface="Calibri"/>
                <a:cs typeface="Calibri"/>
                <a:sym typeface="Calibri"/>
              </a:rPr>
              <a:t>We can conclude from our results that </a:t>
            </a:r>
            <a:r>
              <a:rPr lang="en-US" b="1">
                <a:solidFill>
                  <a:schemeClr val="dk1"/>
                </a:solidFill>
              </a:rPr>
              <a:t>Gradient Boosting Regression </a:t>
            </a:r>
            <a:r>
              <a:rPr lang="en-US">
                <a:latin typeface="Calibri"/>
                <a:ea typeface="Calibri"/>
                <a:cs typeface="Calibri"/>
                <a:sym typeface="Calibri"/>
              </a:rPr>
              <a:t>should be selected as best regression model to predict future values.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ctrTitle"/>
          </p:nvPr>
        </p:nvSpPr>
        <p:spPr>
          <a:xfrm>
            <a:off x="1197705" y="3429000"/>
            <a:ext cx="9357844" cy="832281"/>
          </a:xfrm>
          <a:prstGeom prst="rect">
            <a:avLst/>
          </a:prstGeom>
          <a:noFill/>
          <a:ln>
            <a:noFill/>
          </a:ln>
        </p:spPr>
        <p:txBody>
          <a:bodyPr spcFirstLastPara="1" wrap="square" lIns="91425" tIns="45700" rIns="91425" bIns="45700" anchor="ctr" anchorCtr="0">
            <a:noAutofit/>
          </a:bodyPr>
          <a:lstStyle/>
          <a:p>
            <a:pPr marL="0" lvl="0" indent="0" algn="just" rtl="0">
              <a:lnSpc>
                <a:spcPct val="85000"/>
              </a:lnSpc>
              <a:spcBef>
                <a:spcPts val="0"/>
              </a:spcBef>
              <a:spcAft>
                <a:spcPts val="0"/>
              </a:spcAft>
              <a:buClr>
                <a:srgbClr val="1482AB"/>
              </a:buClr>
              <a:buSzPts val="3600"/>
              <a:buNone/>
            </a:pPr>
            <a:r>
              <a:rPr lang="en-US" sz="4000">
                <a:solidFill>
                  <a:srgbClr val="1482AB"/>
                </a:solidFill>
                <a:latin typeface="Arial Black"/>
                <a:ea typeface="Arial Black"/>
                <a:cs typeface="Arial Black"/>
                <a:sym typeface="Arial Black"/>
              </a:rPr>
              <a:t>Deployment of Model</a:t>
            </a:r>
            <a:endParaRPr sz="4000">
              <a:solidFill>
                <a:srgbClr val="1482AB"/>
              </a:solidFill>
              <a:latin typeface="Arial Black"/>
              <a:ea typeface="Arial Black"/>
              <a:cs typeface="Arial Black"/>
              <a:sym typeface="Arial Black"/>
            </a:endParaRPr>
          </a:p>
        </p:txBody>
      </p:sp>
      <p:pic>
        <p:nvPicPr>
          <p:cNvPr id="283" name="Google Shape;283;p37"/>
          <p:cNvPicPr preferRelativeResize="0"/>
          <p:nvPr/>
        </p:nvPicPr>
        <p:blipFill rotWithShape="1">
          <a:blip r:embed="rId3">
            <a:alphaModFix/>
          </a:blip>
          <a:srcRect b="14587"/>
          <a:stretch/>
        </p:blipFill>
        <p:spPr>
          <a:xfrm>
            <a:off x="9594234" y="535568"/>
            <a:ext cx="2319599" cy="19812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1e7f7290842_2_24"/>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289" name="Google Shape;289;g1e7f7290842_2_24"/>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endParaRPr/>
          </a:p>
        </p:txBody>
      </p:sp>
      <p:pic>
        <p:nvPicPr>
          <p:cNvPr id="290" name="Google Shape;290;g1e7f7290842_2_24"/>
          <p:cNvPicPr preferRelativeResize="0"/>
          <p:nvPr/>
        </p:nvPicPr>
        <p:blipFill rotWithShape="1">
          <a:blip r:embed="rId3">
            <a:alphaModFix/>
          </a:blip>
          <a:srcRect t="4177" b="4615"/>
          <a:stretch/>
        </p:blipFill>
        <p:spPr>
          <a:xfrm>
            <a:off x="30475" y="0"/>
            <a:ext cx="12192000" cy="6373750"/>
          </a:xfrm>
          <a:prstGeom prst="rect">
            <a:avLst/>
          </a:prstGeom>
          <a:noFill/>
          <a:ln>
            <a:noFill/>
          </a:ln>
        </p:spPr>
      </p:pic>
      <p:sp>
        <p:nvSpPr>
          <p:cNvPr id="291" name="Google Shape;291;g1e7f7290842_2_24"/>
          <p:cNvSpPr/>
          <p:nvPr/>
        </p:nvSpPr>
        <p:spPr>
          <a:xfrm>
            <a:off x="1696300" y="6457800"/>
            <a:ext cx="9236700" cy="400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000" b="1" i="0" u="none" strike="noStrike" cap="none">
                <a:solidFill>
                  <a:schemeClr val="lt1"/>
                </a:solidFill>
                <a:latin typeface="Arial"/>
                <a:ea typeface="Arial"/>
                <a:cs typeface="Arial"/>
                <a:sym typeface="Arial"/>
              </a:rPr>
              <a:t>Deployment of Gradient Boosting</a:t>
            </a:r>
            <a:r>
              <a:rPr lang="en-US" sz="2000" b="1">
                <a:solidFill>
                  <a:schemeClr val="dk1"/>
                </a:solidFill>
                <a:latin typeface="Calibri"/>
                <a:ea typeface="Calibri"/>
                <a:cs typeface="Calibri"/>
                <a:sym typeface="Calibri"/>
              </a:rPr>
              <a:t> </a:t>
            </a:r>
            <a:r>
              <a:rPr lang="en-US" sz="2000" b="1" i="0" u="none" strike="noStrike" cap="none">
                <a:solidFill>
                  <a:schemeClr val="lt1"/>
                </a:solidFill>
                <a:latin typeface="Arial"/>
                <a:ea typeface="Arial"/>
                <a:cs typeface="Arial"/>
                <a:sym typeface="Arial"/>
              </a:rPr>
              <a:t>Regression model by using Streamlit.</a:t>
            </a:r>
            <a:endParaRPr sz="2000" b="1"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1e7f7290842_2_0"/>
          <p:cNvSpPr txBox="1">
            <a:spLocks noGrp="1"/>
          </p:cNvSpPr>
          <p:nvPr>
            <p:ph type="title"/>
          </p:nvPr>
        </p:nvSpPr>
        <p:spPr>
          <a:xfrm>
            <a:off x="1066805" y="198978"/>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a:solidFill>
                  <a:srgbClr val="1482AB"/>
                </a:solidFill>
                <a:latin typeface="Arial Black"/>
                <a:ea typeface="Arial Black"/>
                <a:cs typeface="Arial Black"/>
                <a:sym typeface="Arial Black"/>
              </a:rPr>
              <a:t>Challenges</a:t>
            </a:r>
            <a:endParaRPr/>
          </a:p>
        </p:txBody>
      </p:sp>
      <p:sp>
        <p:nvSpPr>
          <p:cNvPr id="297" name="Google Shape;297;g1e7f7290842_2_0"/>
          <p:cNvSpPr txBox="1">
            <a:spLocks noGrp="1"/>
          </p:cNvSpPr>
          <p:nvPr>
            <p:ph type="body" idx="1"/>
          </p:nvPr>
        </p:nvSpPr>
        <p:spPr>
          <a:xfrm>
            <a:off x="352700" y="1845725"/>
            <a:ext cx="11434800" cy="4023300"/>
          </a:xfrm>
          <a:prstGeom prst="rect">
            <a:avLst/>
          </a:prstGeom>
        </p:spPr>
        <p:txBody>
          <a:bodyPr spcFirstLastPara="1" wrap="square" lIns="0" tIns="45700" rIns="0" bIns="45700" anchor="t" anchorCtr="0">
            <a:normAutofit lnSpcReduction="10000"/>
          </a:bodyPr>
          <a:lstStyle/>
          <a:p>
            <a:pPr marL="0" lvl="0" indent="0" algn="just" rtl="0">
              <a:spcBef>
                <a:spcPts val="1200"/>
              </a:spcBef>
              <a:spcAft>
                <a:spcPts val="0"/>
              </a:spcAft>
              <a:buNone/>
            </a:pPr>
            <a:endParaRPr sz="1800">
              <a:solidFill>
                <a:srgbClr val="1CADE4"/>
              </a:solidFill>
              <a:latin typeface="Arial"/>
              <a:ea typeface="Arial"/>
              <a:cs typeface="Arial"/>
              <a:sym typeface="Arial"/>
            </a:endParaRPr>
          </a:p>
          <a:p>
            <a:pPr marL="457200" lvl="0" indent="-342900" algn="just" rtl="0">
              <a:lnSpc>
                <a:spcPct val="115000"/>
              </a:lnSpc>
              <a:spcBef>
                <a:spcPts val="1200"/>
              </a:spcBef>
              <a:spcAft>
                <a:spcPts val="0"/>
              </a:spcAft>
              <a:buSzPts val="1800"/>
              <a:buChar char="❖"/>
            </a:pPr>
            <a:r>
              <a:rPr lang="en-US" b="1">
                <a:solidFill>
                  <a:srgbClr val="00B0F0"/>
                </a:solidFill>
              </a:rPr>
              <a:t>Removing the outliers </a:t>
            </a:r>
            <a:r>
              <a:rPr lang="en-US">
                <a:solidFill>
                  <a:srgbClr val="3F3F3F"/>
                </a:solidFill>
              </a:rPr>
              <a:t>:Outliers can negatively affect the performance of machine learning models by introducing noise or causing convergence issues in the model performance.</a:t>
            </a:r>
            <a:endParaRPr/>
          </a:p>
          <a:p>
            <a:pPr marL="457200" lvl="0" indent="-342900" algn="just" rtl="0">
              <a:lnSpc>
                <a:spcPct val="115000"/>
              </a:lnSpc>
              <a:spcBef>
                <a:spcPts val="0"/>
              </a:spcBef>
              <a:spcAft>
                <a:spcPts val="0"/>
              </a:spcAft>
              <a:buSzPts val="1800"/>
              <a:buChar char="❖"/>
            </a:pPr>
            <a:r>
              <a:rPr lang="en-US" b="1">
                <a:solidFill>
                  <a:srgbClr val="00B0F0"/>
                </a:solidFill>
              </a:rPr>
              <a:t>Feature Selection: </a:t>
            </a:r>
            <a:r>
              <a:rPr lang="en-US">
                <a:solidFill>
                  <a:srgbClr val="3F3F3F"/>
                </a:solidFill>
              </a:rPr>
              <a:t>Choosing the right variables (features) to include in our model was crucial. Selecting irrelevant or redundant features could negatively impact the model's performance.</a:t>
            </a:r>
            <a:endParaRPr>
              <a:solidFill>
                <a:srgbClr val="3F3F3F"/>
              </a:solidFill>
            </a:endParaRPr>
          </a:p>
          <a:p>
            <a:pPr marL="457200" lvl="0" indent="-342900" algn="just" rtl="0">
              <a:lnSpc>
                <a:spcPct val="115000"/>
              </a:lnSpc>
              <a:spcBef>
                <a:spcPts val="0"/>
              </a:spcBef>
              <a:spcAft>
                <a:spcPts val="0"/>
              </a:spcAft>
              <a:buSzPts val="1800"/>
              <a:buChar char="❖"/>
            </a:pPr>
            <a:r>
              <a:rPr lang="en-US" b="1">
                <a:solidFill>
                  <a:srgbClr val="00B0F0"/>
                </a:solidFill>
              </a:rPr>
              <a:t>Model Selection: </a:t>
            </a:r>
            <a:r>
              <a:rPr lang="en-US">
                <a:solidFill>
                  <a:srgbClr val="3F3F3F"/>
                </a:solidFill>
              </a:rPr>
              <a:t>Deciding which Regression algorithm to use for predicting energy production was a challenging task. Different models have different strengths and weaknesses.</a:t>
            </a:r>
            <a:endParaRPr>
              <a:solidFill>
                <a:srgbClr val="3F3F3F"/>
              </a:solidFill>
            </a:endParaRPr>
          </a:p>
          <a:p>
            <a:pPr marL="457200" lvl="0" indent="-342900" algn="just" rtl="0">
              <a:lnSpc>
                <a:spcPct val="115000"/>
              </a:lnSpc>
              <a:spcBef>
                <a:spcPts val="0"/>
              </a:spcBef>
              <a:spcAft>
                <a:spcPts val="0"/>
              </a:spcAft>
              <a:buSzPts val="1800"/>
              <a:buChar char="❖"/>
            </a:pPr>
            <a:r>
              <a:rPr lang="en-US" b="1">
                <a:solidFill>
                  <a:srgbClr val="00B0F0"/>
                </a:solidFill>
              </a:rPr>
              <a:t>Hyperparameter Tuning: </a:t>
            </a:r>
            <a:r>
              <a:rPr lang="en-US">
                <a:solidFill>
                  <a:srgbClr val="3F3F3F"/>
                </a:solidFill>
              </a:rPr>
              <a:t>finding the best set of hyperparameters for a given algorithm or model to achieve optimal performance.</a:t>
            </a:r>
            <a:endParaRPr>
              <a:solidFill>
                <a:srgbClr val="3F3F3F"/>
              </a:solidFill>
            </a:endParaRPr>
          </a:p>
          <a:p>
            <a:pPr marL="457200" lvl="0" indent="-342900" algn="l" rtl="0">
              <a:lnSpc>
                <a:spcPct val="115000"/>
              </a:lnSpc>
              <a:spcBef>
                <a:spcPts val="0"/>
              </a:spcBef>
              <a:spcAft>
                <a:spcPts val="0"/>
              </a:spcAft>
              <a:buSzPts val="1800"/>
              <a:buChar char="❖"/>
            </a:pPr>
            <a:r>
              <a:rPr lang="en-US" b="1">
                <a:solidFill>
                  <a:srgbClr val="00B0F0"/>
                </a:solidFill>
              </a:rPr>
              <a:t>Deployment: </a:t>
            </a:r>
            <a:r>
              <a:rPr lang="en-US">
                <a:solidFill>
                  <a:srgbClr val="3F3F3F"/>
                </a:solidFill>
              </a:rPr>
              <a:t>Integrating our model using streamlit, ensuring it runs reliably in real-time, and make it user friendly.</a:t>
            </a:r>
            <a:endParaRPr>
              <a:solidFill>
                <a:srgbClr val="3F3F3F"/>
              </a:solidFill>
            </a:endParaRPr>
          </a:p>
          <a:p>
            <a:pPr marL="457200" lvl="0" indent="0" algn="just" rtl="0">
              <a:spcBef>
                <a:spcPts val="12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e7f7290842_2_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a:solidFill>
                  <a:srgbClr val="1482AB"/>
                </a:solidFill>
                <a:latin typeface="Arial Black"/>
                <a:ea typeface="Arial Black"/>
                <a:cs typeface="Arial Black"/>
                <a:sym typeface="Arial Black"/>
              </a:rPr>
              <a:t>References</a:t>
            </a:r>
            <a:endParaRPr/>
          </a:p>
        </p:txBody>
      </p:sp>
      <p:sp>
        <p:nvSpPr>
          <p:cNvPr id="303" name="Google Shape;303;g1e7f7290842_2_7"/>
          <p:cNvSpPr txBox="1">
            <a:spLocks noGrp="1"/>
          </p:cNvSpPr>
          <p:nvPr>
            <p:ph type="body" idx="1"/>
          </p:nvPr>
        </p:nvSpPr>
        <p:spPr>
          <a:xfrm>
            <a:off x="1097280" y="2223609"/>
            <a:ext cx="10058400" cy="4023300"/>
          </a:xfrm>
          <a:prstGeom prst="rect">
            <a:avLst/>
          </a:prstGeom>
        </p:spPr>
        <p:txBody>
          <a:bodyPr spcFirstLastPara="1" wrap="square" lIns="0" tIns="45700" rIns="0" bIns="45700" anchor="t" anchorCtr="0">
            <a:normAutofit/>
          </a:bodyPr>
          <a:lstStyle/>
          <a:p>
            <a:pPr marL="12700" lvl="0" indent="-12700" algn="l" rtl="0">
              <a:spcBef>
                <a:spcPts val="1200"/>
              </a:spcBef>
              <a:spcAft>
                <a:spcPts val="0"/>
              </a:spcAft>
              <a:buClr>
                <a:schemeClr val="dk1"/>
              </a:buClr>
              <a:buSzPts val="1100"/>
              <a:buFont typeface="Arial"/>
              <a:buNone/>
            </a:pPr>
            <a:r>
              <a:rPr lang="en-US" sz="1800">
                <a:solidFill>
                  <a:srgbClr val="0000FF"/>
                </a:solidFill>
                <a:latin typeface="Arial"/>
                <a:ea typeface="Arial"/>
                <a:cs typeface="Arial"/>
                <a:sym typeface="Arial"/>
              </a:rPr>
              <a:t>1.</a:t>
            </a:r>
            <a:r>
              <a:rPr lang="en-US" u="sng">
                <a:solidFill>
                  <a:srgbClr val="0000FF"/>
                </a:solidFill>
                <a:hlinkClick r:id="rId3">
                  <a:extLst>
                    <a:ext uri="{A12FA001-AC4F-418D-AE19-62706E023703}">
                      <ahyp:hlinkClr xmlns:ahyp="http://schemas.microsoft.com/office/drawing/2018/hyperlinkcolor" val="tx"/>
                    </a:ext>
                  </a:extLst>
                </a:hlinkClick>
              </a:rPr>
              <a:t>https://pandas.pydata.org/</a:t>
            </a:r>
            <a:endParaRPr u="sng">
              <a:solidFill>
                <a:srgbClr val="0000FF"/>
              </a:solidFill>
            </a:endParaRPr>
          </a:p>
          <a:p>
            <a:pPr marL="12700" lvl="0" indent="-12700" algn="l" rtl="0">
              <a:spcBef>
                <a:spcPts val="1200"/>
              </a:spcBef>
              <a:spcAft>
                <a:spcPts val="0"/>
              </a:spcAft>
              <a:buClr>
                <a:schemeClr val="dk1"/>
              </a:buClr>
              <a:buSzPts val="1100"/>
              <a:buFont typeface="Arial"/>
              <a:buNone/>
            </a:pPr>
            <a:r>
              <a:rPr lang="en-US" sz="1800">
                <a:solidFill>
                  <a:srgbClr val="0000FF"/>
                </a:solidFill>
                <a:latin typeface="Arial"/>
                <a:ea typeface="Arial"/>
                <a:cs typeface="Arial"/>
                <a:sym typeface="Arial"/>
              </a:rPr>
              <a:t>2.</a:t>
            </a:r>
            <a:r>
              <a:rPr lang="en-US" u="sng">
                <a:solidFill>
                  <a:srgbClr val="0000FF"/>
                </a:solidFill>
                <a:hlinkClick r:id="rId4">
                  <a:extLst>
                    <a:ext uri="{A12FA001-AC4F-418D-AE19-62706E023703}">
                      <ahyp:hlinkClr xmlns:ahyp="http://schemas.microsoft.com/office/drawing/2018/hyperlinkcolor" val="tx"/>
                    </a:ext>
                  </a:extLst>
                </a:hlinkClick>
              </a:rPr>
              <a:t>https://numpy.org/doc/</a:t>
            </a:r>
            <a:endParaRPr u="sng">
              <a:solidFill>
                <a:srgbClr val="0000FF"/>
              </a:solidFill>
            </a:endParaRPr>
          </a:p>
          <a:p>
            <a:pPr marL="12700" lvl="0" indent="-12700" algn="l" rtl="0">
              <a:spcBef>
                <a:spcPts val="1200"/>
              </a:spcBef>
              <a:spcAft>
                <a:spcPts val="0"/>
              </a:spcAft>
              <a:buClr>
                <a:schemeClr val="dk1"/>
              </a:buClr>
              <a:buSzPts val="1100"/>
              <a:buFont typeface="Arial"/>
              <a:buNone/>
            </a:pPr>
            <a:r>
              <a:rPr lang="en-US" sz="1800">
                <a:solidFill>
                  <a:srgbClr val="0000FF"/>
                </a:solidFill>
                <a:latin typeface="Arial"/>
                <a:ea typeface="Arial"/>
                <a:cs typeface="Arial"/>
                <a:sym typeface="Arial"/>
              </a:rPr>
              <a:t>3.</a:t>
            </a:r>
            <a:r>
              <a:rPr lang="en-US" u="sng">
                <a:solidFill>
                  <a:srgbClr val="0000FF"/>
                </a:solidFill>
                <a:hlinkClick r:id="rId5">
                  <a:extLst>
                    <a:ext uri="{A12FA001-AC4F-418D-AE19-62706E023703}">
                      <ahyp:hlinkClr xmlns:ahyp="http://schemas.microsoft.com/office/drawing/2018/hyperlinkcolor" val="tx"/>
                    </a:ext>
                  </a:extLst>
                </a:hlinkClick>
              </a:rPr>
              <a:t>https://matplotlib.org/</a:t>
            </a:r>
            <a:endParaRPr u="sng">
              <a:solidFill>
                <a:srgbClr val="0000FF"/>
              </a:solidFill>
            </a:endParaRPr>
          </a:p>
          <a:p>
            <a:pPr marL="12700" lvl="0" indent="-12700" algn="l" rtl="0">
              <a:spcBef>
                <a:spcPts val="1200"/>
              </a:spcBef>
              <a:spcAft>
                <a:spcPts val="0"/>
              </a:spcAft>
              <a:buClr>
                <a:schemeClr val="dk1"/>
              </a:buClr>
              <a:buSzPts val="1100"/>
              <a:buFont typeface="Arial"/>
              <a:buNone/>
            </a:pPr>
            <a:r>
              <a:rPr lang="en-US" sz="1800">
                <a:solidFill>
                  <a:srgbClr val="0000FF"/>
                </a:solidFill>
                <a:latin typeface="Arial"/>
                <a:ea typeface="Arial"/>
                <a:cs typeface="Arial"/>
                <a:sym typeface="Arial"/>
              </a:rPr>
              <a:t>4.</a:t>
            </a:r>
            <a:r>
              <a:rPr lang="en-US" u="sng">
                <a:solidFill>
                  <a:srgbClr val="0000FF"/>
                </a:solidFill>
                <a:hlinkClick r:id="rId6">
                  <a:extLst>
                    <a:ext uri="{A12FA001-AC4F-418D-AE19-62706E023703}">
                      <ahyp:hlinkClr xmlns:ahyp="http://schemas.microsoft.com/office/drawing/2018/hyperlinkcolor" val="tx"/>
                    </a:ext>
                  </a:extLst>
                </a:hlinkClick>
              </a:rPr>
              <a:t>https://seaborn.pydata.org/</a:t>
            </a:r>
            <a:endParaRPr u="sng">
              <a:solidFill>
                <a:srgbClr val="0000FF"/>
              </a:solidFill>
            </a:endParaRPr>
          </a:p>
          <a:p>
            <a:pPr marL="12700" lvl="0" indent="-12700" algn="l" rtl="0">
              <a:spcBef>
                <a:spcPts val="1200"/>
              </a:spcBef>
              <a:spcAft>
                <a:spcPts val="0"/>
              </a:spcAft>
              <a:buClr>
                <a:schemeClr val="dk1"/>
              </a:buClr>
              <a:buSzPts val="1100"/>
              <a:buFont typeface="Arial"/>
              <a:buNone/>
            </a:pPr>
            <a:r>
              <a:rPr lang="en-US" sz="1800">
                <a:solidFill>
                  <a:srgbClr val="0000FF"/>
                </a:solidFill>
                <a:latin typeface="Arial"/>
                <a:ea typeface="Arial"/>
                <a:cs typeface="Arial"/>
                <a:sym typeface="Arial"/>
              </a:rPr>
              <a:t>5.</a:t>
            </a:r>
            <a:r>
              <a:rPr lang="en-US" u="sng">
                <a:solidFill>
                  <a:srgbClr val="0000FF"/>
                </a:solidFill>
                <a:hlinkClick r:id="rId7">
                  <a:extLst>
                    <a:ext uri="{A12FA001-AC4F-418D-AE19-62706E023703}">
                      <ahyp:hlinkClr xmlns:ahyp="http://schemas.microsoft.com/office/drawing/2018/hyperlinkcolor" val="tx"/>
                    </a:ext>
                  </a:extLst>
                </a:hlinkClick>
              </a:rPr>
              <a:t>https://scikit-learn.org/</a:t>
            </a:r>
            <a:endParaRPr u="sng">
              <a:solidFill>
                <a:srgbClr val="0000FF"/>
              </a:solidFill>
            </a:endParaRPr>
          </a:p>
          <a:p>
            <a:pPr marL="12700" lvl="0" indent="-12700" algn="l" rtl="0">
              <a:spcBef>
                <a:spcPts val="1200"/>
              </a:spcBef>
              <a:spcAft>
                <a:spcPts val="0"/>
              </a:spcAft>
              <a:buClr>
                <a:schemeClr val="dk1"/>
              </a:buClr>
              <a:buSzPts val="1100"/>
              <a:buFont typeface="Arial"/>
              <a:buNone/>
            </a:pPr>
            <a:r>
              <a:rPr lang="en-US" sz="1800">
                <a:solidFill>
                  <a:srgbClr val="0000FF"/>
                </a:solidFill>
                <a:latin typeface="Arial"/>
                <a:ea typeface="Arial"/>
                <a:cs typeface="Arial"/>
                <a:sym typeface="Arial"/>
              </a:rPr>
              <a:t>6.</a:t>
            </a:r>
            <a:r>
              <a:rPr lang="en-US" u="sng">
                <a:solidFill>
                  <a:srgbClr val="0000FF"/>
                </a:solidFill>
                <a:hlinkClick r:id="rId8">
                  <a:extLst>
                    <a:ext uri="{A12FA001-AC4F-418D-AE19-62706E023703}">
                      <ahyp:hlinkClr xmlns:ahyp="http://schemas.microsoft.com/office/drawing/2018/hyperlinkcolor" val="tx"/>
                    </a:ext>
                  </a:extLst>
                </a:hlinkClick>
              </a:rPr>
              <a:t>https://www.statsmodels.org/</a:t>
            </a:r>
            <a:endParaRPr u="sng">
              <a:solidFill>
                <a:srgbClr val="0000FF"/>
              </a:solidFill>
            </a:endParaRPr>
          </a:p>
          <a:p>
            <a:pPr marL="12700" lvl="0" indent="-12700" algn="l" rtl="0">
              <a:spcBef>
                <a:spcPts val="1200"/>
              </a:spcBef>
              <a:spcAft>
                <a:spcPts val="0"/>
              </a:spcAft>
              <a:buClr>
                <a:schemeClr val="dk1"/>
              </a:buClr>
              <a:buSzPts val="1100"/>
              <a:buFont typeface="Arial"/>
              <a:buNone/>
            </a:pPr>
            <a:endParaRPr sz="1800">
              <a:solidFill>
                <a:srgbClr val="0000FF"/>
              </a:solidFill>
              <a:latin typeface="Arial"/>
              <a:ea typeface="Arial"/>
              <a:cs typeface="Arial"/>
              <a:sym typeface="Arial"/>
            </a:endParaRPr>
          </a:p>
          <a:p>
            <a:pPr marL="12700" lvl="0" indent="0" algn="l" rtl="0">
              <a:spcBef>
                <a:spcPts val="1200"/>
              </a:spcBef>
              <a:spcAft>
                <a:spcPts val="0"/>
              </a:spcAft>
              <a:buClr>
                <a:schemeClr val="dk1"/>
              </a:buClr>
              <a:buSzPts val="1100"/>
              <a:buFont typeface="Arial"/>
              <a:buNone/>
            </a:pPr>
            <a:r>
              <a:rPr lang="en-US" sz="1800">
                <a:solidFill>
                  <a:srgbClr val="0000FF"/>
                </a:solidFill>
              </a:rPr>
              <a:t> </a:t>
            </a:r>
            <a:endParaRPr sz="1800">
              <a:solidFill>
                <a:srgbClr val="0000FF"/>
              </a:solidFill>
            </a:endParaRPr>
          </a:p>
          <a:p>
            <a:pPr marL="0" lvl="0" indent="0" algn="l" rtl="0">
              <a:spcBef>
                <a:spcPts val="1200"/>
              </a:spcBef>
              <a:spcAft>
                <a:spcPts val="0"/>
              </a:spcAft>
              <a:buNone/>
            </a:pPr>
            <a:endParaRPr>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1482AB"/>
              </a:buClr>
              <a:buSzPts val="3600"/>
              <a:buFont typeface="Arial Black"/>
              <a:buNone/>
            </a:pPr>
            <a:r>
              <a:rPr lang="en-US" sz="3600">
                <a:solidFill>
                  <a:srgbClr val="1482AB"/>
                </a:solidFill>
                <a:latin typeface="Arial Black"/>
                <a:ea typeface="Arial Black"/>
                <a:cs typeface="Arial Black"/>
                <a:sym typeface="Arial Black"/>
              </a:rPr>
              <a:t>Business Objective:</a:t>
            </a:r>
            <a:endParaRPr/>
          </a:p>
        </p:txBody>
      </p:sp>
      <p:sp>
        <p:nvSpPr>
          <p:cNvPr id="115" name="Google Shape;115;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just" rtl="0">
              <a:lnSpc>
                <a:spcPct val="150000"/>
              </a:lnSpc>
              <a:spcBef>
                <a:spcPts val="0"/>
              </a:spcBef>
              <a:spcAft>
                <a:spcPts val="0"/>
              </a:spcAft>
              <a:buSzPts val="2000"/>
              <a:buFont typeface="Noto Sans Symbols"/>
              <a:buChar char="⮚"/>
            </a:pPr>
            <a:r>
              <a:rPr lang="en-US" b="1"/>
              <a:t>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performance. </a:t>
            </a:r>
            <a:endParaRPr/>
          </a:p>
          <a:p>
            <a:pPr marL="91440" lvl="0" indent="0" algn="just" rtl="0">
              <a:lnSpc>
                <a:spcPct val="90000"/>
              </a:lnSpc>
              <a:spcBef>
                <a:spcPts val="1400"/>
              </a:spcBef>
              <a:spcAft>
                <a:spcPts val="0"/>
              </a:spcAft>
              <a:buSzPts val="3600"/>
              <a:buFont typeface="Noto Sans Symbols"/>
              <a:buNone/>
            </a:pPr>
            <a:endParaRPr sz="3600" b="1">
              <a:solidFill>
                <a:srgbClr val="1482AB"/>
              </a:solidFill>
              <a:latin typeface="Arial Black"/>
              <a:ea typeface="Arial Black"/>
              <a:cs typeface="Arial Black"/>
              <a:sym typeface="Arial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e7f7290842_2_19"/>
          <p:cNvSpPr txBox="1">
            <a:spLocks noGrp="1"/>
          </p:cNvSpPr>
          <p:nvPr>
            <p:ph type="ctrTitle"/>
          </p:nvPr>
        </p:nvSpPr>
        <p:spPr>
          <a:xfrm>
            <a:off x="1071725" y="3210675"/>
            <a:ext cx="9357900" cy="1498500"/>
          </a:xfrm>
          <a:prstGeom prst="rect">
            <a:avLst/>
          </a:prstGeom>
          <a:noFill/>
          <a:ln>
            <a:noFill/>
          </a:ln>
        </p:spPr>
        <p:txBody>
          <a:bodyPr spcFirstLastPara="1" wrap="square" lIns="91425" tIns="45700" rIns="91425" bIns="45700" anchor="ctr" anchorCtr="0">
            <a:noAutofit/>
          </a:bodyPr>
          <a:lstStyle/>
          <a:p>
            <a:pPr marL="0" lvl="0" indent="0" algn="just" rtl="0">
              <a:lnSpc>
                <a:spcPct val="85000"/>
              </a:lnSpc>
              <a:spcBef>
                <a:spcPts val="0"/>
              </a:spcBef>
              <a:spcAft>
                <a:spcPts val="0"/>
              </a:spcAft>
              <a:buClr>
                <a:srgbClr val="1482AB"/>
              </a:buClr>
              <a:buSzPts val="3600"/>
              <a:buNone/>
            </a:pPr>
            <a:r>
              <a:rPr lang="en-US" sz="6200">
                <a:solidFill>
                  <a:srgbClr val="1482AB"/>
                </a:solidFill>
                <a:latin typeface="Arial Black"/>
                <a:ea typeface="Arial Black"/>
                <a:cs typeface="Arial Black"/>
                <a:sym typeface="Arial Black"/>
              </a:rPr>
              <a:t>Thank You</a:t>
            </a:r>
            <a:endParaRPr sz="6200">
              <a:solidFill>
                <a:srgbClr val="1482AB"/>
              </a:solidFill>
              <a:latin typeface="Arial Black"/>
              <a:ea typeface="Arial Black"/>
              <a:cs typeface="Arial Black"/>
              <a:sym typeface="Arial Black"/>
            </a:endParaRPr>
          </a:p>
        </p:txBody>
      </p:sp>
      <p:pic>
        <p:nvPicPr>
          <p:cNvPr id="309" name="Google Shape;309;g1e7f7290842_2_19"/>
          <p:cNvPicPr preferRelativeResize="0"/>
          <p:nvPr/>
        </p:nvPicPr>
        <p:blipFill rotWithShape="1">
          <a:blip r:embed="rId3">
            <a:alphaModFix/>
          </a:blip>
          <a:srcRect b="14588"/>
          <a:stretch/>
        </p:blipFill>
        <p:spPr>
          <a:xfrm>
            <a:off x="9594234" y="535568"/>
            <a:ext cx="2319599" cy="1981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1482AB"/>
              </a:buClr>
              <a:buSzPts val="3600"/>
              <a:buFont typeface="Arial Black"/>
              <a:buNone/>
            </a:pPr>
            <a:r>
              <a:rPr lang="en-US" sz="3600">
                <a:solidFill>
                  <a:srgbClr val="1482AB"/>
                </a:solidFill>
                <a:latin typeface="Arial Black"/>
                <a:ea typeface="Arial Black"/>
                <a:cs typeface="Arial Black"/>
                <a:sym typeface="Arial Black"/>
              </a:rPr>
              <a:t>Business Problem</a:t>
            </a:r>
            <a:endParaRPr sz="3600"/>
          </a:p>
        </p:txBody>
      </p:sp>
      <p:sp>
        <p:nvSpPr>
          <p:cNvPr id="121" name="Google Shape;121;p3"/>
          <p:cNvSpPr txBox="1">
            <a:spLocks noGrp="1"/>
          </p:cNvSpPr>
          <p:nvPr>
            <p:ph type="body" idx="1"/>
          </p:nvPr>
        </p:nvSpPr>
        <p:spPr>
          <a:xfrm>
            <a:off x="1097280" y="2121762"/>
            <a:ext cx="10058400" cy="3747331"/>
          </a:xfrm>
          <a:prstGeom prst="rect">
            <a:avLst/>
          </a:prstGeom>
          <a:noFill/>
          <a:ln>
            <a:noFill/>
          </a:ln>
        </p:spPr>
        <p:txBody>
          <a:bodyPr spcFirstLastPara="1" wrap="square" lIns="0" tIns="45700" rIns="0" bIns="45700" anchor="t" anchorCtr="0">
            <a:normAutofit lnSpcReduction="10000"/>
          </a:bodyPr>
          <a:lstStyle/>
          <a:p>
            <a:pPr marL="91440" lvl="0" indent="-91440" algn="just" rtl="0">
              <a:lnSpc>
                <a:spcPct val="150000"/>
              </a:lnSpc>
              <a:spcBef>
                <a:spcPts val="0"/>
              </a:spcBef>
              <a:spcAft>
                <a:spcPts val="0"/>
              </a:spcAft>
              <a:buSzPts val="2000"/>
              <a:buFont typeface="Noto Sans Symbols"/>
              <a:buChar char="⮚"/>
            </a:pPr>
            <a:r>
              <a:rPr lang="en-US" b="1"/>
              <a:t>To develop a predictive model to predict full-load power output in a combined-cycle power plant.</a:t>
            </a:r>
            <a:endParaRPr/>
          </a:p>
          <a:p>
            <a:pPr marL="91440" lvl="0" indent="-91440" algn="just" rtl="0">
              <a:lnSpc>
                <a:spcPct val="150000"/>
              </a:lnSpc>
              <a:spcBef>
                <a:spcPts val="1400"/>
              </a:spcBef>
              <a:spcAft>
                <a:spcPts val="0"/>
              </a:spcAft>
              <a:buSzPts val="2000"/>
              <a:buFont typeface="Noto Sans Symbols"/>
              <a:buChar char="⮚"/>
            </a:pPr>
            <a:r>
              <a:rPr lang="en-US" b="1"/>
              <a:t> Evaluate the performance of the model</a:t>
            </a:r>
            <a:endParaRPr/>
          </a:p>
          <a:p>
            <a:pPr marL="0" lvl="0" indent="0" algn="just" rtl="0">
              <a:lnSpc>
                <a:spcPct val="150000"/>
              </a:lnSpc>
              <a:spcBef>
                <a:spcPts val="1400"/>
              </a:spcBef>
              <a:spcAft>
                <a:spcPts val="0"/>
              </a:spcAft>
              <a:buSzPts val="2000"/>
              <a:buNone/>
            </a:pPr>
            <a:endParaRPr i="1"/>
          </a:p>
          <a:p>
            <a:pPr marL="0" lvl="0" indent="0" algn="just" rtl="0">
              <a:lnSpc>
                <a:spcPct val="150000"/>
              </a:lnSpc>
              <a:spcBef>
                <a:spcPts val="1400"/>
              </a:spcBef>
              <a:spcAft>
                <a:spcPts val="0"/>
              </a:spcAft>
              <a:buSzPts val="2000"/>
              <a:buNone/>
            </a:pPr>
            <a:r>
              <a:rPr lang="en-US" i="1"/>
              <a:t>Since the goal is to predict the output power based on some parameters, this is a </a:t>
            </a:r>
            <a:r>
              <a:rPr lang="en-US" b="1" i="1"/>
              <a:t>regression problem. </a:t>
            </a:r>
            <a:r>
              <a:rPr lang="en-US" i="1"/>
              <a:t>Regression aims to establish a relationship between predictors (variables that help us make a prediction) and the target (the value we want to predict).</a:t>
            </a:r>
            <a:endParaRPr b="1"/>
          </a:p>
          <a:p>
            <a:pPr marL="91440" lvl="0" indent="0" algn="just" rtl="0">
              <a:lnSpc>
                <a:spcPct val="150000"/>
              </a:lnSpc>
              <a:spcBef>
                <a:spcPts val="1400"/>
              </a:spcBef>
              <a:spcAft>
                <a:spcPts val="0"/>
              </a:spcAft>
              <a:buSzPts val="2000"/>
              <a:buFont typeface="Noto Sans Symbols"/>
              <a:buNone/>
            </a:pP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66800" y="495901"/>
            <a:ext cx="10058400" cy="102980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1482AB"/>
              </a:buClr>
              <a:buSzPts val="3600"/>
              <a:buFont typeface="Arial Black"/>
              <a:buNone/>
            </a:pPr>
            <a:r>
              <a:rPr lang="en-US" sz="3600">
                <a:solidFill>
                  <a:srgbClr val="1482AB"/>
                </a:solidFill>
                <a:latin typeface="Arial Black"/>
                <a:ea typeface="Arial Black"/>
                <a:cs typeface="Arial Black"/>
                <a:sym typeface="Arial Black"/>
              </a:rPr>
              <a:t>Project</a:t>
            </a:r>
            <a:r>
              <a:rPr lang="en-US" b="1">
                <a:solidFill>
                  <a:srgbClr val="002776"/>
                </a:solidFill>
                <a:latin typeface="Arial"/>
                <a:ea typeface="Arial"/>
                <a:cs typeface="Arial"/>
                <a:sym typeface="Arial"/>
              </a:rPr>
              <a:t> </a:t>
            </a:r>
            <a:r>
              <a:rPr lang="en-US" sz="3600">
                <a:solidFill>
                  <a:srgbClr val="1482AB"/>
                </a:solidFill>
                <a:latin typeface="Arial Black"/>
                <a:ea typeface="Arial Black"/>
                <a:cs typeface="Arial Black"/>
                <a:sym typeface="Arial Black"/>
              </a:rPr>
              <a:t>Architecture</a:t>
            </a:r>
            <a:r>
              <a:rPr lang="en-US" b="1">
                <a:solidFill>
                  <a:srgbClr val="002776"/>
                </a:solidFill>
                <a:latin typeface="Arial"/>
                <a:ea typeface="Arial"/>
                <a:cs typeface="Arial"/>
                <a:sym typeface="Arial"/>
              </a:rPr>
              <a:t> </a:t>
            </a:r>
            <a:r>
              <a:rPr lang="en-US" sz="3600">
                <a:solidFill>
                  <a:srgbClr val="1482AB"/>
                </a:solidFill>
                <a:latin typeface="Arial Black"/>
                <a:ea typeface="Arial Black"/>
                <a:cs typeface="Arial Black"/>
                <a:sym typeface="Arial Black"/>
              </a:rPr>
              <a:t>/</a:t>
            </a:r>
            <a:r>
              <a:rPr lang="en-US" b="1">
                <a:solidFill>
                  <a:srgbClr val="002776"/>
                </a:solidFill>
                <a:latin typeface="Arial"/>
                <a:ea typeface="Arial"/>
                <a:cs typeface="Arial"/>
                <a:sym typeface="Arial"/>
              </a:rPr>
              <a:t> </a:t>
            </a:r>
            <a:r>
              <a:rPr lang="en-US" sz="3600">
                <a:solidFill>
                  <a:srgbClr val="1482AB"/>
                </a:solidFill>
                <a:latin typeface="Arial Black"/>
                <a:ea typeface="Arial Black"/>
                <a:cs typeface="Arial Black"/>
                <a:sym typeface="Arial Black"/>
              </a:rPr>
              <a:t>Project</a:t>
            </a:r>
            <a:r>
              <a:rPr lang="en-US" b="1">
                <a:solidFill>
                  <a:srgbClr val="002776"/>
                </a:solidFill>
                <a:latin typeface="Arial"/>
                <a:ea typeface="Arial"/>
                <a:cs typeface="Arial"/>
                <a:sym typeface="Arial"/>
              </a:rPr>
              <a:t> </a:t>
            </a:r>
            <a:r>
              <a:rPr lang="en-US" sz="3600">
                <a:solidFill>
                  <a:srgbClr val="1482AB"/>
                </a:solidFill>
                <a:latin typeface="Arial Black"/>
                <a:ea typeface="Arial Black"/>
                <a:cs typeface="Arial Black"/>
                <a:sym typeface="Arial Black"/>
              </a:rPr>
              <a:t>Flow</a:t>
            </a:r>
            <a:endParaRPr/>
          </a:p>
        </p:txBody>
      </p:sp>
      <p:grpSp>
        <p:nvGrpSpPr>
          <p:cNvPr id="127" name="Google Shape;127;p5"/>
          <p:cNvGrpSpPr/>
          <p:nvPr/>
        </p:nvGrpSpPr>
        <p:grpSpPr>
          <a:xfrm>
            <a:off x="-3415203" y="927520"/>
            <a:ext cx="13504177" cy="5930480"/>
            <a:chOff x="-4977833" y="-762978"/>
            <a:chExt cx="14911737" cy="5930480"/>
          </a:xfrm>
        </p:grpSpPr>
        <p:sp>
          <p:nvSpPr>
            <p:cNvPr id="128" name="Google Shape;128;p5"/>
            <p:cNvSpPr/>
            <p:nvPr/>
          </p:nvSpPr>
          <p:spPr>
            <a:xfrm>
              <a:off x="-4977833" y="-762978"/>
              <a:ext cx="5930480" cy="5930480"/>
            </a:xfrm>
            <a:prstGeom prst="blockArc">
              <a:avLst>
                <a:gd name="adj1" fmla="val 18900000"/>
                <a:gd name="adj2" fmla="val 2700000"/>
                <a:gd name="adj3" fmla="val 364"/>
              </a:avLst>
            </a:prstGeom>
            <a:noFill/>
            <a:ln w="15875" cap="flat" cmpd="sng">
              <a:solidFill>
                <a:srgbClr val="26C4C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
            <p:cNvSpPr/>
            <p:nvPr/>
          </p:nvSpPr>
          <p:spPr>
            <a:xfrm>
              <a:off x="308977" y="200229"/>
              <a:ext cx="9624927" cy="400283"/>
            </a:xfrm>
            <a:prstGeom prst="rect">
              <a:avLst/>
            </a:prstGeom>
            <a:solidFill>
              <a:srgbClr val="2383C6"/>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
            <p:cNvSpPr txBox="1"/>
            <p:nvPr/>
          </p:nvSpPr>
          <p:spPr>
            <a:xfrm>
              <a:off x="308977" y="200229"/>
              <a:ext cx="9624927" cy="400283"/>
            </a:xfrm>
            <a:prstGeom prst="rect">
              <a:avLst/>
            </a:prstGeom>
            <a:noFill/>
            <a:ln>
              <a:noFill/>
            </a:ln>
          </p:spPr>
          <p:txBody>
            <a:bodyPr spcFirstLastPara="1" wrap="square" lIns="317725" tIns="50800" rIns="50800" bIns="508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1" i="0" u="none" strike="noStrike" cap="none">
                  <a:solidFill>
                    <a:schemeClr val="lt1"/>
                  </a:solidFill>
                  <a:latin typeface="Calibri"/>
                  <a:ea typeface="Calibri"/>
                  <a:cs typeface="Calibri"/>
                  <a:sym typeface="Calibri"/>
                </a:rPr>
                <a:t>Understanding the Business Problem</a:t>
              </a:r>
              <a:endParaRPr sz="2000" b="1" i="0" u="none" strike="noStrike" cap="none">
                <a:solidFill>
                  <a:schemeClr val="lt1"/>
                </a:solidFill>
                <a:latin typeface="Calibri"/>
                <a:ea typeface="Calibri"/>
                <a:cs typeface="Calibri"/>
                <a:sym typeface="Calibri"/>
              </a:endParaRPr>
            </a:p>
          </p:txBody>
        </p:sp>
        <p:sp>
          <p:nvSpPr>
            <p:cNvPr id="131" name="Google Shape;131;p5"/>
            <p:cNvSpPr/>
            <p:nvPr/>
          </p:nvSpPr>
          <p:spPr>
            <a:xfrm>
              <a:off x="58800" y="150194"/>
              <a:ext cx="500353" cy="500353"/>
            </a:xfrm>
            <a:prstGeom prst="ellipse">
              <a:avLst/>
            </a:prstGeom>
            <a:solidFill>
              <a:schemeClr val="lt1"/>
            </a:solidFill>
            <a:ln w="15875" cap="flat" cmpd="sng">
              <a:solidFill>
                <a:srgbClr val="2383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
            <p:cNvSpPr/>
            <p:nvPr/>
          </p:nvSpPr>
          <p:spPr>
            <a:xfrm>
              <a:off x="671469" y="801006"/>
              <a:ext cx="9262434" cy="400283"/>
            </a:xfrm>
            <a:prstGeom prst="rect">
              <a:avLst/>
            </a:prstGeom>
            <a:solidFill>
              <a:srgbClr val="258BC6"/>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
            <p:cNvSpPr txBox="1"/>
            <p:nvPr/>
          </p:nvSpPr>
          <p:spPr>
            <a:xfrm>
              <a:off x="671469" y="801006"/>
              <a:ext cx="9262434" cy="400283"/>
            </a:xfrm>
            <a:prstGeom prst="rect">
              <a:avLst/>
            </a:prstGeom>
            <a:noFill/>
            <a:ln>
              <a:noFill/>
            </a:ln>
          </p:spPr>
          <p:txBody>
            <a:bodyPr spcFirstLastPara="1" wrap="square" lIns="317725" tIns="50800" rIns="50800" bIns="508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1" i="0" u="none" strike="noStrike" cap="none">
                  <a:solidFill>
                    <a:schemeClr val="lt1"/>
                  </a:solidFill>
                  <a:latin typeface="Calibri"/>
                  <a:ea typeface="Calibri"/>
                  <a:cs typeface="Calibri"/>
                  <a:sym typeface="Calibri"/>
                </a:rPr>
                <a:t>Dataset Understanding</a:t>
              </a:r>
              <a:endParaRPr sz="2000" b="1" i="0" u="none" strike="noStrike" cap="none">
                <a:solidFill>
                  <a:schemeClr val="lt1"/>
                </a:solidFill>
                <a:latin typeface="Calibri"/>
                <a:ea typeface="Calibri"/>
                <a:cs typeface="Calibri"/>
                <a:sym typeface="Calibri"/>
              </a:endParaRPr>
            </a:p>
          </p:txBody>
        </p:sp>
        <p:sp>
          <p:nvSpPr>
            <p:cNvPr id="134" name="Google Shape;134;p5"/>
            <p:cNvSpPr/>
            <p:nvPr/>
          </p:nvSpPr>
          <p:spPr>
            <a:xfrm>
              <a:off x="421292" y="750971"/>
              <a:ext cx="500353" cy="500353"/>
            </a:xfrm>
            <a:prstGeom prst="ellipse">
              <a:avLst/>
            </a:prstGeom>
            <a:solidFill>
              <a:schemeClr val="lt1"/>
            </a:solidFill>
            <a:ln w="15875" cap="flat" cmpd="sng">
              <a:solidFill>
                <a:srgbClr val="258B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
            <p:cNvSpPr/>
            <p:nvPr/>
          </p:nvSpPr>
          <p:spPr>
            <a:xfrm>
              <a:off x="870113" y="1401343"/>
              <a:ext cx="9063790" cy="400283"/>
            </a:xfrm>
            <a:prstGeom prst="rect">
              <a:avLst/>
            </a:prstGeom>
            <a:solidFill>
              <a:srgbClr val="2596C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
            <p:cNvSpPr txBox="1"/>
            <p:nvPr/>
          </p:nvSpPr>
          <p:spPr>
            <a:xfrm>
              <a:off x="870113" y="1401343"/>
              <a:ext cx="9063790" cy="400283"/>
            </a:xfrm>
            <a:prstGeom prst="rect">
              <a:avLst/>
            </a:prstGeom>
            <a:noFill/>
            <a:ln>
              <a:noFill/>
            </a:ln>
          </p:spPr>
          <p:txBody>
            <a:bodyPr spcFirstLastPara="1" wrap="square" lIns="317725" tIns="50800" rIns="50800" bIns="508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1" i="0" u="none" strike="noStrike" cap="none">
                  <a:solidFill>
                    <a:schemeClr val="lt1"/>
                  </a:solidFill>
                  <a:latin typeface="Calibri"/>
                  <a:ea typeface="Calibri"/>
                  <a:cs typeface="Calibri"/>
                  <a:sym typeface="Calibri"/>
                </a:rPr>
                <a:t>EDA process</a:t>
              </a:r>
              <a:endParaRPr sz="2000" b="1" i="0" u="none" strike="noStrike" cap="none">
                <a:solidFill>
                  <a:schemeClr val="lt1"/>
                </a:solidFill>
                <a:latin typeface="Calibri"/>
                <a:ea typeface="Calibri"/>
                <a:cs typeface="Calibri"/>
                <a:sym typeface="Calibri"/>
              </a:endParaRPr>
            </a:p>
          </p:txBody>
        </p:sp>
        <p:sp>
          <p:nvSpPr>
            <p:cNvPr id="137" name="Google Shape;137;p5"/>
            <p:cNvSpPr/>
            <p:nvPr/>
          </p:nvSpPr>
          <p:spPr>
            <a:xfrm>
              <a:off x="619936" y="1351307"/>
              <a:ext cx="500353" cy="500353"/>
            </a:xfrm>
            <a:prstGeom prst="ellipse">
              <a:avLst/>
            </a:prstGeom>
            <a:solidFill>
              <a:schemeClr val="lt1"/>
            </a:solidFill>
            <a:ln w="15875" cap="flat" cmpd="sng">
              <a:solidFill>
                <a:srgbClr val="2596C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
            <p:cNvSpPr/>
            <p:nvPr/>
          </p:nvSpPr>
          <p:spPr>
            <a:xfrm>
              <a:off x="933538" y="2002120"/>
              <a:ext cx="9000365" cy="400283"/>
            </a:xfrm>
            <a:prstGeom prst="rect">
              <a:avLst/>
            </a:prstGeom>
            <a:solidFill>
              <a:srgbClr val="25A1C8"/>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5"/>
            <p:cNvSpPr txBox="1"/>
            <p:nvPr/>
          </p:nvSpPr>
          <p:spPr>
            <a:xfrm>
              <a:off x="933538" y="2002120"/>
              <a:ext cx="9000365" cy="400283"/>
            </a:xfrm>
            <a:prstGeom prst="rect">
              <a:avLst/>
            </a:prstGeom>
            <a:noFill/>
            <a:ln>
              <a:noFill/>
            </a:ln>
          </p:spPr>
          <p:txBody>
            <a:bodyPr spcFirstLastPara="1" wrap="square" lIns="317725" tIns="50800" rIns="50800" bIns="50800" anchor="ctr" anchorCtr="0">
              <a:noAutofit/>
            </a:bodyPr>
            <a:lstStyle/>
            <a:p>
              <a:pPr marL="0" marR="0" lvl="0" indent="0" algn="l" rtl="0">
                <a:lnSpc>
                  <a:spcPct val="90000"/>
                </a:lnSpc>
                <a:spcBef>
                  <a:spcPts val="0"/>
                </a:spcBef>
                <a:spcAft>
                  <a:spcPts val="0"/>
                </a:spcAft>
                <a:buClr>
                  <a:srgbClr val="FFFFFF"/>
                </a:buClr>
                <a:buSzPts val="2000"/>
                <a:buFont typeface="Calibri"/>
                <a:buNone/>
              </a:pPr>
              <a:r>
                <a:rPr lang="en-US" sz="2000" b="1" i="0" u="none" strike="noStrike" cap="none">
                  <a:solidFill>
                    <a:srgbClr val="FFFFFF"/>
                  </a:solidFill>
                  <a:latin typeface="Calibri"/>
                  <a:ea typeface="Calibri"/>
                  <a:cs typeface="Calibri"/>
                  <a:sym typeface="Calibri"/>
                </a:rPr>
                <a:t>Feature</a:t>
              </a:r>
              <a:r>
                <a:rPr lang="en-US" sz="2000" b="1" i="0" u="none" strike="noStrike" cap="none">
                  <a:solidFill>
                    <a:srgbClr val="002776"/>
                  </a:solidFill>
                  <a:latin typeface="Arial"/>
                  <a:ea typeface="Arial"/>
                  <a:cs typeface="Arial"/>
                  <a:sym typeface="Arial"/>
                </a:rPr>
                <a:t> </a:t>
              </a:r>
              <a:r>
                <a:rPr lang="en-US" sz="2000" b="1" i="0" u="none" strike="noStrike" cap="none">
                  <a:solidFill>
                    <a:srgbClr val="FFFFFF"/>
                  </a:solidFill>
                  <a:latin typeface="Calibri"/>
                  <a:ea typeface="Calibri"/>
                  <a:cs typeface="Calibri"/>
                  <a:sym typeface="Calibri"/>
                </a:rPr>
                <a:t>Engineering</a:t>
              </a:r>
              <a:endParaRPr sz="2000" b="1" i="0" u="none" strike="noStrike" cap="none">
                <a:solidFill>
                  <a:srgbClr val="FFFFFF"/>
                </a:solidFill>
                <a:latin typeface="Calibri"/>
                <a:ea typeface="Calibri"/>
                <a:cs typeface="Calibri"/>
                <a:sym typeface="Calibri"/>
              </a:endParaRPr>
            </a:p>
          </p:txBody>
        </p:sp>
        <p:sp>
          <p:nvSpPr>
            <p:cNvPr id="140" name="Google Shape;140;p5"/>
            <p:cNvSpPr/>
            <p:nvPr/>
          </p:nvSpPr>
          <p:spPr>
            <a:xfrm>
              <a:off x="683361" y="1952085"/>
              <a:ext cx="500353" cy="500353"/>
            </a:xfrm>
            <a:prstGeom prst="ellipse">
              <a:avLst/>
            </a:prstGeom>
            <a:solidFill>
              <a:schemeClr val="lt1"/>
            </a:solidFill>
            <a:ln w="15875" cap="flat" cmpd="sng">
              <a:solidFill>
                <a:srgbClr val="25A1C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870113" y="2602897"/>
              <a:ext cx="9063790" cy="400283"/>
            </a:xfrm>
            <a:prstGeom prst="rect">
              <a:avLst/>
            </a:prstGeom>
            <a:solidFill>
              <a:srgbClr val="25ACC9"/>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
            <p:cNvSpPr txBox="1"/>
            <p:nvPr/>
          </p:nvSpPr>
          <p:spPr>
            <a:xfrm>
              <a:off x="870113" y="2602897"/>
              <a:ext cx="9063790" cy="400283"/>
            </a:xfrm>
            <a:prstGeom prst="rect">
              <a:avLst/>
            </a:prstGeom>
            <a:noFill/>
            <a:ln>
              <a:noFill/>
            </a:ln>
          </p:spPr>
          <p:txBody>
            <a:bodyPr spcFirstLastPara="1" wrap="square" lIns="317725" tIns="50800" rIns="50800" bIns="508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b="1" i="0" u="none" strike="noStrike" cap="none">
                  <a:solidFill>
                    <a:schemeClr val="lt1"/>
                  </a:solidFill>
                  <a:latin typeface="Calibri"/>
                  <a:ea typeface="Calibri"/>
                  <a:cs typeface="Calibri"/>
                  <a:sym typeface="Calibri"/>
                </a:rPr>
                <a:t>Model Building</a:t>
              </a:r>
              <a:endParaRPr sz="2000" b="1" i="0" u="none" strike="noStrike" cap="none">
                <a:solidFill>
                  <a:schemeClr val="lt1"/>
                </a:solidFill>
                <a:latin typeface="Calibri"/>
                <a:ea typeface="Calibri"/>
                <a:cs typeface="Calibri"/>
                <a:sym typeface="Calibri"/>
              </a:endParaRPr>
            </a:p>
          </p:txBody>
        </p:sp>
        <p:sp>
          <p:nvSpPr>
            <p:cNvPr id="143" name="Google Shape;143;p5"/>
            <p:cNvSpPr/>
            <p:nvPr/>
          </p:nvSpPr>
          <p:spPr>
            <a:xfrm>
              <a:off x="619936" y="2552862"/>
              <a:ext cx="500353" cy="500353"/>
            </a:xfrm>
            <a:prstGeom prst="ellipse">
              <a:avLst/>
            </a:prstGeom>
            <a:solidFill>
              <a:schemeClr val="lt1"/>
            </a:solidFill>
            <a:ln w="15875" cap="flat" cmpd="sng">
              <a:solidFill>
                <a:srgbClr val="25ACC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
            <p:cNvSpPr/>
            <p:nvPr/>
          </p:nvSpPr>
          <p:spPr>
            <a:xfrm>
              <a:off x="671469" y="3203234"/>
              <a:ext cx="9262434" cy="400283"/>
            </a:xfrm>
            <a:prstGeom prst="rect">
              <a:avLst/>
            </a:prstGeom>
            <a:solidFill>
              <a:srgbClr val="26B8C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
            <p:cNvSpPr txBox="1"/>
            <p:nvPr/>
          </p:nvSpPr>
          <p:spPr>
            <a:xfrm>
              <a:off x="671469" y="3203234"/>
              <a:ext cx="9262434" cy="400283"/>
            </a:xfrm>
            <a:prstGeom prst="rect">
              <a:avLst/>
            </a:prstGeom>
            <a:noFill/>
            <a:ln>
              <a:noFill/>
            </a:ln>
          </p:spPr>
          <p:txBody>
            <a:bodyPr spcFirstLastPara="1" wrap="square" lIns="317725" tIns="50800" rIns="50800" bIns="5080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lt1"/>
                  </a:solidFill>
                  <a:latin typeface="Calibri"/>
                  <a:ea typeface="Calibri"/>
                  <a:cs typeface="Calibri"/>
                  <a:sym typeface="Calibri"/>
                </a:rPr>
                <a:t>Model Evaluation and Feedback</a:t>
              </a:r>
              <a:endParaRPr sz="2000" b="1" i="0" u="none" strike="noStrike" cap="none">
                <a:solidFill>
                  <a:schemeClr val="lt1"/>
                </a:solidFill>
                <a:latin typeface="Calibri"/>
                <a:ea typeface="Calibri"/>
                <a:cs typeface="Calibri"/>
                <a:sym typeface="Calibri"/>
              </a:endParaRPr>
            </a:p>
          </p:txBody>
        </p:sp>
        <p:sp>
          <p:nvSpPr>
            <p:cNvPr id="146" name="Google Shape;146;p5"/>
            <p:cNvSpPr/>
            <p:nvPr/>
          </p:nvSpPr>
          <p:spPr>
            <a:xfrm>
              <a:off x="421292" y="3153198"/>
              <a:ext cx="500353" cy="500353"/>
            </a:xfrm>
            <a:prstGeom prst="ellipse">
              <a:avLst/>
            </a:prstGeom>
            <a:solidFill>
              <a:schemeClr val="lt1"/>
            </a:solidFill>
            <a:ln w="15875" cap="flat" cmpd="sng">
              <a:solidFill>
                <a:srgbClr val="26B8C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
            <p:cNvSpPr/>
            <p:nvPr/>
          </p:nvSpPr>
          <p:spPr>
            <a:xfrm>
              <a:off x="308977" y="3804011"/>
              <a:ext cx="9624927" cy="400283"/>
            </a:xfrm>
            <a:prstGeom prst="rect">
              <a:avLst/>
            </a:prstGeom>
            <a:solidFill>
              <a:srgbClr val="26C3CB"/>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
            <p:cNvSpPr txBox="1"/>
            <p:nvPr/>
          </p:nvSpPr>
          <p:spPr>
            <a:xfrm>
              <a:off x="308977" y="3804011"/>
              <a:ext cx="9624927" cy="400283"/>
            </a:xfrm>
            <a:prstGeom prst="rect">
              <a:avLst/>
            </a:prstGeom>
            <a:noFill/>
            <a:ln>
              <a:noFill/>
            </a:ln>
          </p:spPr>
          <p:txBody>
            <a:bodyPr spcFirstLastPara="1" wrap="square" lIns="317725" tIns="50800" rIns="50800" bIns="5080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lt1"/>
                  </a:solidFill>
                  <a:latin typeface="Calibri"/>
                  <a:ea typeface="Calibri"/>
                  <a:cs typeface="Calibri"/>
                  <a:sym typeface="Calibri"/>
                </a:rPr>
                <a:t>Deployment</a:t>
              </a:r>
              <a:endParaRPr sz="2000" b="1" i="0" u="none" strike="noStrike" cap="none">
                <a:solidFill>
                  <a:schemeClr val="lt1"/>
                </a:solidFill>
                <a:latin typeface="Calibri"/>
                <a:ea typeface="Calibri"/>
                <a:cs typeface="Calibri"/>
                <a:sym typeface="Calibri"/>
              </a:endParaRPr>
            </a:p>
          </p:txBody>
        </p:sp>
        <p:sp>
          <p:nvSpPr>
            <p:cNvPr id="149" name="Google Shape;149;p5"/>
            <p:cNvSpPr/>
            <p:nvPr/>
          </p:nvSpPr>
          <p:spPr>
            <a:xfrm>
              <a:off x="58800" y="3753975"/>
              <a:ext cx="500353" cy="500353"/>
            </a:xfrm>
            <a:prstGeom prst="ellipse">
              <a:avLst/>
            </a:prstGeom>
            <a:solidFill>
              <a:schemeClr val="lt1"/>
            </a:solidFill>
            <a:ln w="15875" cap="flat" cmpd="sng">
              <a:solidFill>
                <a:srgbClr val="26C3C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1482AB"/>
              </a:buClr>
              <a:buSzPts val="3600"/>
              <a:buFont typeface="Arial Black"/>
              <a:buNone/>
            </a:pPr>
            <a:r>
              <a:rPr lang="en-US" sz="3600">
                <a:solidFill>
                  <a:srgbClr val="1482AB"/>
                </a:solidFill>
                <a:latin typeface="Arial Black"/>
                <a:ea typeface="Arial Black"/>
                <a:cs typeface="Arial Black"/>
                <a:sym typeface="Arial Black"/>
              </a:rPr>
              <a:t>Data</a:t>
            </a:r>
            <a:r>
              <a:rPr lang="en-US" b="1"/>
              <a:t> </a:t>
            </a:r>
            <a:r>
              <a:rPr lang="en-US" sz="3600">
                <a:solidFill>
                  <a:srgbClr val="1482AB"/>
                </a:solidFill>
                <a:latin typeface="Arial Black"/>
                <a:ea typeface="Arial Black"/>
                <a:cs typeface="Arial Black"/>
                <a:sym typeface="Arial Black"/>
              </a:rPr>
              <a:t>Set</a:t>
            </a:r>
            <a:r>
              <a:rPr lang="en-US" b="1"/>
              <a:t> </a:t>
            </a:r>
            <a:r>
              <a:rPr lang="en-US" sz="3600">
                <a:solidFill>
                  <a:srgbClr val="1482AB"/>
                </a:solidFill>
                <a:latin typeface="Arial Black"/>
                <a:ea typeface="Arial Black"/>
                <a:cs typeface="Arial Black"/>
                <a:sym typeface="Arial Black"/>
              </a:rPr>
              <a:t>Details:</a:t>
            </a:r>
            <a:r>
              <a:rPr lang="en-US" b="1"/>
              <a:t> </a:t>
            </a:r>
            <a:endParaRPr/>
          </a:p>
        </p:txBody>
      </p:sp>
      <p:sp>
        <p:nvSpPr>
          <p:cNvPr id="155" name="Google Shape;155;p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fontScale="92500" lnSpcReduction="10000"/>
          </a:bodyPr>
          <a:lstStyle/>
          <a:p>
            <a:pPr marL="0" lvl="0" indent="0" algn="just" rtl="0">
              <a:lnSpc>
                <a:spcPct val="90000"/>
              </a:lnSpc>
              <a:spcBef>
                <a:spcPts val="0"/>
              </a:spcBef>
              <a:spcAft>
                <a:spcPts val="0"/>
              </a:spcAft>
              <a:buSzPct val="100000"/>
              <a:buNone/>
            </a:pPr>
            <a:r>
              <a:rPr lang="en-US"/>
              <a:t>In this project variable to be predicted is </a:t>
            </a:r>
            <a:r>
              <a:rPr lang="en-US" b="1"/>
              <a:t>energy production</a:t>
            </a:r>
            <a:endParaRPr/>
          </a:p>
          <a:p>
            <a:pPr marL="0" lvl="0" indent="0" algn="just" rtl="0">
              <a:lnSpc>
                <a:spcPct val="90000"/>
              </a:lnSpc>
              <a:spcBef>
                <a:spcPts val="1400"/>
              </a:spcBef>
              <a:spcAft>
                <a:spcPts val="0"/>
              </a:spcAft>
              <a:buSzPct val="100000"/>
              <a:buNone/>
            </a:pPr>
            <a:r>
              <a:rPr lang="en-US"/>
              <a:t>The data file contains </a:t>
            </a:r>
            <a:r>
              <a:rPr lang="en-US" b="1"/>
              <a:t>9568 observations </a:t>
            </a:r>
            <a:r>
              <a:rPr lang="en-US"/>
              <a:t>with </a:t>
            </a:r>
            <a:r>
              <a:rPr lang="en-US" b="1"/>
              <a:t>five variables </a:t>
            </a:r>
            <a:r>
              <a:rPr lang="en-US"/>
              <a:t>collected from a combined cycle power plant over six years when the power plant was set to work with a full load. </a:t>
            </a:r>
            <a:endParaRPr/>
          </a:p>
          <a:p>
            <a:pPr marL="91440" lvl="0" indent="-117475" algn="l" rtl="0">
              <a:lnSpc>
                <a:spcPct val="90000"/>
              </a:lnSpc>
              <a:spcBef>
                <a:spcPts val="1400"/>
              </a:spcBef>
              <a:spcAft>
                <a:spcPts val="0"/>
              </a:spcAft>
              <a:buSzPct val="100000"/>
              <a:buChar char=" "/>
            </a:pPr>
            <a:r>
              <a:rPr lang="en-US" i="1"/>
              <a:t> </a:t>
            </a:r>
            <a:endParaRPr/>
          </a:p>
          <a:p>
            <a:pPr marL="91440" lvl="0" indent="-117475" algn="l" rtl="0">
              <a:lnSpc>
                <a:spcPct val="90000"/>
              </a:lnSpc>
              <a:spcBef>
                <a:spcPts val="1400"/>
              </a:spcBef>
              <a:spcAft>
                <a:spcPts val="0"/>
              </a:spcAft>
              <a:buSzPct val="100000"/>
              <a:buChar char=" "/>
            </a:pPr>
            <a:r>
              <a:rPr lang="en-US" b="1" i="1">
                <a:solidFill>
                  <a:srgbClr val="00B0F0"/>
                </a:solidFill>
              </a:rPr>
              <a:t>The variables, or features, are the following:</a:t>
            </a:r>
            <a:endParaRPr b="1">
              <a:solidFill>
                <a:srgbClr val="00B0F0"/>
              </a:solidFill>
            </a:endParaRPr>
          </a:p>
          <a:p>
            <a:pPr marL="457200" lvl="0" indent="-457200" algn="l" rtl="0">
              <a:lnSpc>
                <a:spcPct val="90000"/>
              </a:lnSpc>
              <a:spcBef>
                <a:spcPts val="1400"/>
              </a:spcBef>
              <a:spcAft>
                <a:spcPts val="0"/>
              </a:spcAft>
              <a:buSzPct val="100000"/>
              <a:buFont typeface="Calibri"/>
              <a:buAutoNum type="arabicPeriod"/>
            </a:pPr>
            <a:r>
              <a:rPr lang="en-US" b="1"/>
              <a:t>temperature, in degrees Celsius.</a:t>
            </a:r>
            <a:endParaRPr/>
          </a:p>
          <a:p>
            <a:pPr marL="457200" lvl="0" indent="-457200" algn="l" rtl="0">
              <a:lnSpc>
                <a:spcPct val="90000"/>
              </a:lnSpc>
              <a:spcBef>
                <a:spcPts val="1400"/>
              </a:spcBef>
              <a:spcAft>
                <a:spcPts val="0"/>
              </a:spcAft>
              <a:buSzPct val="100000"/>
              <a:buFont typeface="Calibri"/>
              <a:buAutoNum type="arabicPeriod"/>
            </a:pPr>
            <a:r>
              <a:rPr lang="en-US" b="1"/>
              <a:t>exhaust_vacuum, in cm Hg.</a:t>
            </a:r>
            <a:endParaRPr/>
          </a:p>
          <a:p>
            <a:pPr marL="457200" lvl="0" indent="-457200" algn="l" rtl="0">
              <a:lnSpc>
                <a:spcPct val="90000"/>
              </a:lnSpc>
              <a:spcBef>
                <a:spcPts val="1400"/>
              </a:spcBef>
              <a:spcAft>
                <a:spcPts val="0"/>
              </a:spcAft>
              <a:buSzPct val="100000"/>
              <a:buFont typeface="Calibri"/>
              <a:buAutoNum type="arabicPeriod"/>
            </a:pPr>
            <a:r>
              <a:rPr lang="en-US" b="1"/>
              <a:t>amb_pressure, in millibar. (Ambient pressure)</a:t>
            </a:r>
            <a:endParaRPr/>
          </a:p>
          <a:p>
            <a:pPr marL="457200" lvl="0" indent="-457200" algn="l" rtl="0">
              <a:lnSpc>
                <a:spcPct val="90000"/>
              </a:lnSpc>
              <a:spcBef>
                <a:spcPts val="1400"/>
              </a:spcBef>
              <a:spcAft>
                <a:spcPts val="0"/>
              </a:spcAft>
              <a:buSzPct val="100000"/>
              <a:buFont typeface="Calibri"/>
              <a:buAutoNum type="arabicPeriod"/>
            </a:pPr>
            <a:r>
              <a:rPr lang="en-US" b="1"/>
              <a:t>r_humidity, in percentage. (Relative humidity)</a:t>
            </a:r>
            <a:endParaRPr/>
          </a:p>
          <a:p>
            <a:pPr marL="457200" lvl="0" indent="-457200" algn="l" rtl="0">
              <a:lnSpc>
                <a:spcPct val="90000"/>
              </a:lnSpc>
              <a:spcBef>
                <a:spcPts val="1400"/>
              </a:spcBef>
              <a:spcAft>
                <a:spcPts val="0"/>
              </a:spcAft>
              <a:buSzPct val="100000"/>
              <a:buFont typeface="Calibri"/>
              <a:buAutoNum type="arabicPeriod"/>
            </a:pPr>
            <a:r>
              <a:rPr lang="en-US" b="1"/>
              <a:t>energy_production, in MW, net hourly electrical energy output.</a:t>
            </a:r>
            <a:endParaRPr/>
          </a:p>
          <a:p>
            <a:pPr marL="91440" lvl="0" indent="0" algn="l" rtl="0">
              <a:lnSpc>
                <a:spcPct val="90000"/>
              </a:lnSpc>
              <a:spcBef>
                <a:spcPts val="1400"/>
              </a:spcBef>
              <a:spcAft>
                <a:spcPts val="0"/>
              </a:spcAft>
              <a:buSzPct val="100000"/>
              <a:buNone/>
            </a:pPr>
            <a:endParaRPr/>
          </a:p>
        </p:txBody>
      </p:sp>
      <p:sp>
        <p:nvSpPr>
          <p:cNvPr id="156" name="Google Shape;156;p6"/>
          <p:cNvSpPr/>
          <p:nvPr/>
        </p:nvSpPr>
        <p:spPr>
          <a:xfrm>
            <a:off x="6220288" y="3657601"/>
            <a:ext cx="624396" cy="1615736"/>
          </a:xfrm>
          <a:prstGeom prst="rightBrace">
            <a:avLst>
              <a:gd name="adj1" fmla="val 8333"/>
              <a:gd name="adj2" fmla="val 49444"/>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6"/>
          <p:cNvSpPr txBox="1"/>
          <p:nvPr/>
        </p:nvSpPr>
        <p:spPr>
          <a:xfrm>
            <a:off x="7048870" y="4280803"/>
            <a:ext cx="30006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rgbClr val="00B0F0"/>
                </a:solidFill>
                <a:latin typeface="Calibri"/>
                <a:ea typeface="Calibri"/>
                <a:cs typeface="Calibri"/>
                <a:sym typeface="Calibri"/>
              </a:rPr>
              <a:t>Independent Variables</a:t>
            </a:r>
            <a:endParaRPr sz="1800" b="1" i="1" u="none" strike="noStrike" cap="none">
              <a:solidFill>
                <a:srgbClr val="00B0F0"/>
              </a:solidFill>
              <a:latin typeface="Calibri"/>
              <a:ea typeface="Calibri"/>
              <a:cs typeface="Calibri"/>
              <a:sym typeface="Calibri"/>
            </a:endParaRPr>
          </a:p>
        </p:txBody>
      </p:sp>
      <p:cxnSp>
        <p:nvCxnSpPr>
          <p:cNvPr id="158" name="Google Shape;158;p6"/>
          <p:cNvCxnSpPr/>
          <p:nvPr/>
        </p:nvCxnSpPr>
        <p:spPr>
          <a:xfrm>
            <a:off x="8034291" y="5495278"/>
            <a:ext cx="736847" cy="0"/>
          </a:xfrm>
          <a:prstGeom prst="straightConnector1">
            <a:avLst/>
          </a:prstGeom>
          <a:noFill/>
          <a:ln w="38100" cap="flat" cmpd="sng">
            <a:solidFill>
              <a:srgbClr val="0070C0"/>
            </a:solidFill>
            <a:prstDash val="solid"/>
            <a:round/>
            <a:headEnd type="none" w="sm" len="sm"/>
            <a:tailEnd type="triangle" w="med" len="med"/>
          </a:ln>
        </p:spPr>
      </p:cxnSp>
      <p:sp>
        <p:nvSpPr>
          <p:cNvPr id="159" name="Google Shape;159;p6"/>
          <p:cNvSpPr txBox="1"/>
          <p:nvPr/>
        </p:nvSpPr>
        <p:spPr>
          <a:xfrm>
            <a:off x="8888027" y="5273337"/>
            <a:ext cx="30006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rgbClr val="00B0F0"/>
                </a:solidFill>
                <a:latin typeface="Calibri"/>
                <a:ea typeface="Calibri"/>
                <a:cs typeface="Calibri"/>
                <a:sym typeface="Calibri"/>
              </a:rPr>
              <a:t>Dependent Variables</a:t>
            </a:r>
            <a:endParaRPr sz="1800" b="1" i="1" u="none" strike="noStrike" cap="none">
              <a:solidFill>
                <a:srgbClr val="00B0F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1097280" y="286604"/>
            <a:ext cx="10058400" cy="71657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1482AB"/>
              </a:buClr>
              <a:buSzPts val="4000"/>
              <a:buFont typeface="Arial Black"/>
              <a:buNone/>
            </a:pPr>
            <a:r>
              <a:rPr lang="en-US" sz="4000">
                <a:solidFill>
                  <a:srgbClr val="1482AB"/>
                </a:solidFill>
                <a:latin typeface="Arial Black"/>
                <a:ea typeface="Arial Black"/>
                <a:cs typeface="Arial Black"/>
                <a:sym typeface="Arial Black"/>
              </a:rPr>
              <a:t>Data </a:t>
            </a:r>
            <a:r>
              <a:rPr lang="en-US" sz="3600">
                <a:solidFill>
                  <a:srgbClr val="1482AB"/>
                </a:solidFill>
                <a:latin typeface="Arial Black"/>
                <a:ea typeface="Arial Black"/>
                <a:cs typeface="Arial Black"/>
                <a:sym typeface="Arial Black"/>
              </a:rPr>
              <a:t>Set</a:t>
            </a:r>
            <a:endParaRPr sz="3600">
              <a:solidFill>
                <a:srgbClr val="1482AB"/>
              </a:solidFill>
              <a:latin typeface="Arial Black"/>
              <a:ea typeface="Arial Black"/>
              <a:cs typeface="Arial Black"/>
              <a:sym typeface="Arial Black"/>
            </a:endParaRPr>
          </a:p>
        </p:txBody>
      </p:sp>
      <p:pic>
        <p:nvPicPr>
          <p:cNvPr id="165" name="Google Shape;165;p7"/>
          <p:cNvPicPr preferRelativeResize="0">
            <a:picLocks noGrp="1"/>
          </p:cNvPicPr>
          <p:nvPr>
            <p:ph type="body" idx="1"/>
          </p:nvPr>
        </p:nvPicPr>
        <p:blipFill rotWithShape="1">
          <a:blip r:embed="rId3">
            <a:alphaModFix/>
          </a:blip>
          <a:srcRect l="15606" t="42600" r="42930" b="12598"/>
          <a:stretch/>
        </p:blipFill>
        <p:spPr>
          <a:xfrm>
            <a:off x="725009" y="1233996"/>
            <a:ext cx="10543121" cy="50055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a:spLocks noGrp="1"/>
          </p:cNvSpPr>
          <p:nvPr>
            <p:ph type="ctrTitle"/>
          </p:nvPr>
        </p:nvSpPr>
        <p:spPr>
          <a:xfrm>
            <a:off x="1197705" y="2153760"/>
            <a:ext cx="9357844" cy="210752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482AB"/>
              </a:buClr>
              <a:buSzPts val="3600"/>
              <a:buFont typeface="Arial Black"/>
              <a:buNone/>
            </a:pPr>
            <a:r>
              <a:rPr lang="en-US" sz="3600">
                <a:solidFill>
                  <a:srgbClr val="1482AB"/>
                </a:solidFill>
                <a:latin typeface="Arial Black"/>
                <a:ea typeface="Arial Black"/>
                <a:cs typeface="Arial Black"/>
                <a:sym typeface="Arial Black"/>
              </a:rPr>
              <a:t>Exploratory</a:t>
            </a:r>
            <a:r>
              <a:rPr lang="en-US" sz="3600" b="1">
                <a:solidFill>
                  <a:srgbClr val="002776"/>
                </a:solidFill>
                <a:latin typeface="Arial"/>
                <a:ea typeface="Arial"/>
                <a:cs typeface="Arial"/>
                <a:sym typeface="Arial"/>
              </a:rPr>
              <a:t> </a:t>
            </a:r>
            <a:r>
              <a:rPr lang="en-US" sz="3600">
                <a:solidFill>
                  <a:srgbClr val="1482AB"/>
                </a:solidFill>
                <a:latin typeface="Arial Black"/>
                <a:ea typeface="Arial Black"/>
                <a:cs typeface="Arial Black"/>
                <a:sym typeface="Arial Black"/>
              </a:rPr>
              <a:t>Data</a:t>
            </a:r>
            <a:r>
              <a:rPr lang="en-US" sz="3600" b="1">
                <a:solidFill>
                  <a:srgbClr val="002776"/>
                </a:solidFill>
                <a:latin typeface="Arial"/>
                <a:ea typeface="Arial"/>
                <a:cs typeface="Arial"/>
                <a:sym typeface="Arial"/>
              </a:rPr>
              <a:t> </a:t>
            </a:r>
            <a:r>
              <a:rPr lang="en-US" sz="3600">
                <a:solidFill>
                  <a:srgbClr val="1482AB"/>
                </a:solidFill>
                <a:latin typeface="Arial Black"/>
                <a:ea typeface="Arial Black"/>
                <a:cs typeface="Arial Black"/>
                <a:sym typeface="Arial Black"/>
              </a:rPr>
              <a:t>Analysis</a:t>
            </a:r>
            <a:r>
              <a:rPr lang="en-US" sz="3600" b="1">
                <a:solidFill>
                  <a:srgbClr val="002776"/>
                </a:solidFill>
                <a:latin typeface="Arial"/>
                <a:ea typeface="Arial"/>
                <a:cs typeface="Arial"/>
                <a:sym typeface="Arial"/>
              </a:rPr>
              <a:t> (</a:t>
            </a:r>
            <a:r>
              <a:rPr lang="en-US" sz="3600">
                <a:solidFill>
                  <a:srgbClr val="1482AB"/>
                </a:solidFill>
                <a:latin typeface="Arial Black"/>
                <a:ea typeface="Arial Black"/>
                <a:cs typeface="Arial Black"/>
                <a:sym typeface="Arial Black"/>
              </a:rPr>
              <a:t>EDA</a:t>
            </a:r>
            <a:r>
              <a:rPr lang="en-US" sz="3600" b="1">
                <a:solidFill>
                  <a:srgbClr val="002776"/>
                </a:solidFill>
                <a:latin typeface="Arial"/>
                <a:ea typeface="Arial"/>
                <a:cs typeface="Arial"/>
                <a:sym typeface="Arial"/>
              </a:rPr>
              <a:t>) </a:t>
            </a:r>
            <a:r>
              <a:rPr lang="en-US" sz="3600">
                <a:solidFill>
                  <a:srgbClr val="1482AB"/>
                </a:solidFill>
                <a:latin typeface="Arial Black"/>
                <a:ea typeface="Arial Black"/>
                <a:cs typeface="Arial Black"/>
                <a:sym typeface="Arial Black"/>
              </a:rPr>
              <a:t>and</a:t>
            </a:r>
            <a:r>
              <a:rPr lang="en-US" sz="3600" b="1">
                <a:solidFill>
                  <a:srgbClr val="002776"/>
                </a:solidFill>
                <a:latin typeface="Arial"/>
                <a:ea typeface="Arial"/>
                <a:cs typeface="Arial"/>
                <a:sym typeface="Arial"/>
              </a:rPr>
              <a:t> </a:t>
            </a:r>
            <a:br>
              <a:rPr lang="en-US" sz="3600">
                <a:solidFill>
                  <a:srgbClr val="000000"/>
                </a:solidFill>
                <a:latin typeface="Arial"/>
                <a:ea typeface="Arial"/>
                <a:cs typeface="Arial"/>
                <a:sym typeface="Arial"/>
              </a:rPr>
            </a:br>
            <a:r>
              <a:rPr lang="en-US" sz="3600">
                <a:solidFill>
                  <a:srgbClr val="1482AB"/>
                </a:solidFill>
                <a:latin typeface="Arial Black"/>
                <a:ea typeface="Arial Black"/>
                <a:cs typeface="Arial Black"/>
                <a:sym typeface="Arial Black"/>
              </a:rPr>
              <a:t>Feature</a:t>
            </a:r>
            <a:r>
              <a:rPr lang="en-US" sz="3600" b="1">
                <a:solidFill>
                  <a:srgbClr val="002776"/>
                </a:solidFill>
                <a:latin typeface="Arial"/>
                <a:ea typeface="Arial"/>
                <a:cs typeface="Arial"/>
                <a:sym typeface="Arial"/>
              </a:rPr>
              <a:t> </a:t>
            </a:r>
            <a:r>
              <a:rPr lang="en-US" sz="3600">
                <a:solidFill>
                  <a:srgbClr val="1482AB"/>
                </a:solidFill>
                <a:latin typeface="Arial Black"/>
                <a:ea typeface="Arial Black"/>
                <a:cs typeface="Arial Black"/>
                <a:sym typeface="Arial Black"/>
              </a:rPr>
              <a:t>Engineering</a:t>
            </a:r>
            <a:endParaRPr sz="3600">
              <a:solidFill>
                <a:srgbClr val="1482AB"/>
              </a:solidFill>
              <a:latin typeface="Arial Black"/>
              <a:ea typeface="Arial Black"/>
              <a:cs typeface="Arial Black"/>
              <a:sym typeface="Arial Black"/>
            </a:endParaRPr>
          </a:p>
        </p:txBody>
      </p:sp>
      <p:pic>
        <p:nvPicPr>
          <p:cNvPr id="171" name="Google Shape;171;p8"/>
          <p:cNvPicPr preferRelativeResize="0"/>
          <p:nvPr/>
        </p:nvPicPr>
        <p:blipFill rotWithShape="1">
          <a:blip r:embed="rId3">
            <a:alphaModFix/>
          </a:blip>
          <a:srcRect b="14587"/>
          <a:stretch/>
        </p:blipFill>
        <p:spPr>
          <a:xfrm>
            <a:off x="9594234" y="535568"/>
            <a:ext cx="2319599" cy="1981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a:spLocks noGrp="1"/>
          </p:cNvSpPr>
          <p:nvPr>
            <p:ph type="body" idx="1"/>
          </p:nvPr>
        </p:nvSpPr>
        <p:spPr>
          <a:xfrm>
            <a:off x="1097280" y="1845733"/>
            <a:ext cx="10058400" cy="4466289"/>
          </a:xfrm>
          <a:prstGeom prst="rect">
            <a:avLst/>
          </a:prstGeom>
          <a:noFill/>
          <a:ln>
            <a:noFill/>
          </a:ln>
        </p:spPr>
        <p:txBody>
          <a:bodyPr spcFirstLastPara="1" wrap="square" lIns="0" tIns="45700" rIns="0" bIns="45700" anchor="t" anchorCtr="0">
            <a:normAutofit fontScale="25000" lnSpcReduction="20000"/>
          </a:bodyPr>
          <a:lstStyle/>
          <a:p>
            <a:pPr marL="91440" lvl="0" indent="-118635" algn="just" rtl="0">
              <a:lnSpc>
                <a:spcPct val="90000"/>
              </a:lnSpc>
              <a:spcBef>
                <a:spcPts val="0"/>
              </a:spcBef>
              <a:spcAft>
                <a:spcPts val="0"/>
              </a:spcAft>
              <a:buSzPct val="100000"/>
              <a:buFont typeface="Noto Sans Symbols"/>
              <a:buChar char="⮚"/>
            </a:pPr>
            <a:r>
              <a:rPr lang="en-US" sz="7473"/>
              <a:t>In the given dataset the datatype of the observations in each variables are </a:t>
            </a:r>
            <a:r>
              <a:rPr lang="en-US" sz="7473" b="1"/>
              <a:t>floating point datatypes.</a:t>
            </a:r>
            <a:endParaRPr sz="7473"/>
          </a:p>
          <a:p>
            <a:pPr marL="91440" lvl="0" indent="-118635" algn="just" rtl="0">
              <a:lnSpc>
                <a:spcPct val="90000"/>
              </a:lnSpc>
              <a:spcBef>
                <a:spcPts val="1400"/>
              </a:spcBef>
              <a:spcAft>
                <a:spcPts val="0"/>
              </a:spcAft>
              <a:buSzPct val="100000"/>
              <a:buFont typeface="Noto Sans Symbols"/>
              <a:buChar char="⮚"/>
            </a:pPr>
            <a:r>
              <a:rPr lang="en-US" sz="7473"/>
              <a:t>In data set each features contain </a:t>
            </a:r>
            <a:r>
              <a:rPr lang="en-US" sz="7473" b="1"/>
              <a:t>non-null values</a:t>
            </a:r>
            <a:r>
              <a:rPr lang="en-US" sz="7473"/>
              <a:t>.</a:t>
            </a:r>
            <a:endParaRPr sz="7473"/>
          </a:p>
          <a:p>
            <a:pPr marL="91440" lvl="0" indent="-118635" algn="just" rtl="0">
              <a:lnSpc>
                <a:spcPct val="90000"/>
              </a:lnSpc>
              <a:spcBef>
                <a:spcPts val="1400"/>
              </a:spcBef>
              <a:spcAft>
                <a:spcPts val="0"/>
              </a:spcAft>
              <a:buSzPct val="100000"/>
              <a:buFont typeface="Noto Sans Symbols"/>
              <a:buChar char="⮚"/>
            </a:pPr>
            <a:r>
              <a:rPr lang="en-US" sz="7473"/>
              <a:t>There are total </a:t>
            </a:r>
            <a:r>
              <a:rPr lang="en-US" sz="7473" b="1"/>
              <a:t>41 duplicate observations </a:t>
            </a:r>
            <a:r>
              <a:rPr lang="en-US" sz="7473"/>
              <a:t>present in dataset, and that has been removed.</a:t>
            </a:r>
            <a:endParaRPr sz="7473"/>
          </a:p>
          <a:p>
            <a:pPr marL="91440" lvl="0" indent="-118635" algn="just" rtl="0">
              <a:lnSpc>
                <a:spcPct val="90000"/>
              </a:lnSpc>
              <a:spcBef>
                <a:spcPts val="1400"/>
              </a:spcBef>
              <a:spcAft>
                <a:spcPts val="0"/>
              </a:spcAft>
              <a:buSzPct val="100000"/>
              <a:buFont typeface="Noto Sans Symbols"/>
              <a:buChar char="⮚"/>
            </a:pPr>
            <a:r>
              <a:rPr lang="en-US" sz="7473"/>
              <a:t>Now the cleaned dataset contain </a:t>
            </a:r>
            <a:r>
              <a:rPr lang="en-US" sz="7473" b="1"/>
              <a:t>9527</a:t>
            </a:r>
            <a:r>
              <a:rPr lang="en-US" sz="7473"/>
              <a:t> observation and </a:t>
            </a:r>
            <a:r>
              <a:rPr lang="en-US" sz="7473" b="1"/>
              <a:t>5 features</a:t>
            </a:r>
            <a:r>
              <a:rPr lang="en-US" sz="7473"/>
              <a:t>.</a:t>
            </a:r>
            <a:endParaRPr sz="7473"/>
          </a:p>
          <a:p>
            <a:pPr marL="0" lvl="0" indent="0" algn="just" rtl="0">
              <a:lnSpc>
                <a:spcPct val="90000"/>
              </a:lnSpc>
              <a:spcBef>
                <a:spcPts val="1400"/>
              </a:spcBef>
              <a:spcAft>
                <a:spcPts val="0"/>
              </a:spcAft>
              <a:buSzPct val="26762"/>
              <a:buNone/>
            </a:pPr>
            <a:endParaRPr sz="7473"/>
          </a:p>
          <a:p>
            <a:pPr marL="91440" lvl="0" indent="-118635" algn="just" rtl="0">
              <a:lnSpc>
                <a:spcPct val="90000"/>
              </a:lnSpc>
              <a:spcBef>
                <a:spcPts val="1400"/>
              </a:spcBef>
              <a:spcAft>
                <a:spcPts val="0"/>
              </a:spcAft>
              <a:buSzPct val="100000"/>
              <a:buFont typeface="Noto Sans Symbols"/>
              <a:buChar char="⮚"/>
            </a:pPr>
            <a:r>
              <a:rPr lang="en-US" sz="7473" b="1"/>
              <a:t>From the Statistical Summary</a:t>
            </a:r>
            <a:endParaRPr sz="7473"/>
          </a:p>
          <a:p>
            <a:pPr marL="91440" lvl="0" indent="-118635" algn="l" rtl="0">
              <a:lnSpc>
                <a:spcPct val="90000"/>
              </a:lnSpc>
              <a:spcBef>
                <a:spcPts val="1400"/>
              </a:spcBef>
              <a:spcAft>
                <a:spcPts val="0"/>
              </a:spcAft>
              <a:buSzPct val="100000"/>
              <a:buFont typeface="Arial"/>
              <a:buChar char="•"/>
            </a:pPr>
            <a:r>
              <a:rPr lang="en-US" sz="7473"/>
              <a:t>Ambient Temperature in the range  1.81°C and 37.11°C,</a:t>
            </a:r>
            <a:endParaRPr sz="7473"/>
          </a:p>
          <a:p>
            <a:pPr marL="91440" lvl="0" indent="-118635" algn="l" rtl="0">
              <a:lnSpc>
                <a:spcPct val="90000"/>
              </a:lnSpc>
              <a:spcBef>
                <a:spcPts val="1400"/>
              </a:spcBef>
              <a:spcAft>
                <a:spcPts val="0"/>
              </a:spcAft>
              <a:buSzPct val="100000"/>
              <a:buFont typeface="Arial"/>
              <a:buChar char="•"/>
            </a:pPr>
            <a:r>
              <a:rPr lang="en-US" sz="7473"/>
              <a:t> Ambient Pressure in the range  992.89 – 1033.30 millibar,</a:t>
            </a:r>
            <a:endParaRPr sz="7473"/>
          </a:p>
          <a:p>
            <a:pPr marL="91440" lvl="0" indent="-118635" algn="l" rtl="0">
              <a:lnSpc>
                <a:spcPct val="90000"/>
              </a:lnSpc>
              <a:spcBef>
                <a:spcPts val="1400"/>
              </a:spcBef>
              <a:spcAft>
                <a:spcPts val="0"/>
              </a:spcAft>
              <a:buSzPct val="100000"/>
              <a:buFont typeface="Arial"/>
              <a:buChar char="•"/>
            </a:pPr>
            <a:r>
              <a:rPr lang="en-US" sz="7473"/>
              <a:t> Relative Humidity  in the range of  25.56% to 100.16%</a:t>
            </a:r>
            <a:endParaRPr sz="7473"/>
          </a:p>
          <a:p>
            <a:pPr marL="91440" lvl="0" indent="-118635" algn="l" rtl="0">
              <a:lnSpc>
                <a:spcPct val="90000"/>
              </a:lnSpc>
              <a:spcBef>
                <a:spcPts val="1400"/>
              </a:spcBef>
              <a:spcAft>
                <a:spcPts val="0"/>
              </a:spcAft>
              <a:buSzPct val="100000"/>
              <a:buFont typeface="Arial"/>
              <a:buChar char="•"/>
            </a:pPr>
            <a:r>
              <a:rPr lang="en-US" sz="7473"/>
              <a:t> Exhaust Vacuum  in the range  25.36 – 81.56 cm Hg</a:t>
            </a:r>
            <a:endParaRPr sz="7473"/>
          </a:p>
          <a:p>
            <a:pPr marL="91440" lvl="0" indent="-118635" algn="l" rtl="0">
              <a:lnSpc>
                <a:spcPct val="90000"/>
              </a:lnSpc>
              <a:spcBef>
                <a:spcPts val="1400"/>
              </a:spcBef>
              <a:spcAft>
                <a:spcPts val="0"/>
              </a:spcAft>
              <a:buSzPct val="100000"/>
              <a:buFont typeface="Arial"/>
              <a:buChar char="•"/>
            </a:pPr>
            <a:r>
              <a:rPr lang="en-US" sz="7473"/>
              <a:t> Net hourly electrical energy output   420.26 –  495.76 MW</a:t>
            </a:r>
            <a:endParaRPr sz="7473"/>
          </a:p>
          <a:p>
            <a:pPr marL="0" lvl="0" indent="0" algn="just" rtl="0">
              <a:lnSpc>
                <a:spcPct val="90000"/>
              </a:lnSpc>
              <a:spcBef>
                <a:spcPts val="1400"/>
              </a:spcBef>
              <a:spcAft>
                <a:spcPts val="0"/>
              </a:spcAft>
              <a:buSzPct val="100000"/>
              <a:buNone/>
            </a:pPr>
            <a:endParaRPr/>
          </a:p>
          <a:p>
            <a:pPr marL="91440" lvl="0" indent="0" algn="just" rtl="0">
              <a:lnSpc>
                <a:spcPct val="90000"/>
              </a:lnSpc>
              <a:spcBef>
                <a:spcPts val="1400"/>
              </a:spcBef>
              <a:spcAft>
                <a:spcPts val="0"/>
              </a:spcAft>
              <a:buSzPct val="100000"/>
              <a:buFont typeface="Noto Sans Symbols"/>
              <a:buNone/>
            </a:pPr>
            <a:endParaRPr/>
          </a:p>
          <a:p>
            <a:pPr marL="91440" lvl="0" indent="0" algn="just" rtl="0">
              <a:lnSpc>
                <a:spcPct val="90000"/>
              </a:lnSpc>
              <a:spcBef>
                <a:spcPts val="1400"/>
              </a:spcBef>
              <a:spcAft>
                <a:spcPts val="0"/>
              </a:spcAft>
              <a:buSzPct val="100000"/>
              <a:buFont typeface="Noto Sans Symbols"/>
              <a:buNone/>
            </a:pPr>
            <a:endParaRPr/>
          </a:p>
          <a:p>
            <a:pPr marL="91440" lvl="0" indent="0" algn="just" rtl="0">
              <a:lnSpc>
                <a:spcPct val="90000"/>
              </a:lnSpc>
              <a:spcBef>
                <a:spcPts val="1400"/>
              </a:spcBef>
              <a:spcAft>
                <a:spcPts val="0"/>
              </a:spcAft>
              <a:buSzPct val="100000"/>
              <a:buFont typeface="Noto Sans Symbols"/>
              <a:buNone/>
            </a:pPr>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1537</Words>
  <Application>Microsoft Office PowerPoint</Application>
  <PresentationFormat>Widescreen</PresentationFormat>
  <Paragraphs>166</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 Black</vt:lpstr>
      <vt:lpstr>Calibri</vt:lpstr>
      <vt:lpstr>Arial</vt:lpstr>
      <vt:lpstr>Noto Sans Symbols</vt:lpstr>
      <vt:lpstr>Retrospect</vt:lpstr>
      <vt:lpstr>Energy Production In A Combined-cycle Power Plant </vt:lpstr>
      <vt:lpstr>Group details</vt:lpstr>
      <vt:lpstr>Business Objective:</vt:lpstr>
      <vt:lpstr>Business Problem</vt:lpstr>
      <vt:lpstr>Project Architecture / Project Flow</vt:lpstr>
      <vt:lpstr>Data Set Details: </vt:lpstr>
      <vt:lpstr>Data Set</vt:lpstr>
      <vt:lpstr>Exploratory Data Analysis (EDA) and  Feature Engineering</vt:lpstr>
      <vt:lpstr>PowerPoint Presentation</vt:lpstr>
      <vt:lpstr>PowerPoint Presentation</vt:lpstr>
      <vt:lpstr>PowerPoint Presentation</vt:lpstr>
      <vt:lpstr>Outlier Detection:   Outliers were present in amb_pressure and r_humidity</vt:lpstr>
      <vt:lpstr>PowerPoint Presentation</vt:lpstr>
      <vt:lpstr>PowerPoint Presentation</vt:lpstr>
      <vt:lpstr>PowerPoint Presentation</vt:lpstr>
      <vt:lpstr> When visualized we can easily see that there is a distinctive pattern (negative correlation) seen on temperature and exhaust_vacuum in relation to energy_production.  We can also notice that temperature and exhaust_vacuum are highly correlated with each other. This is usually not a good thing as our features should be independent of each other. This problem is called multicollinearity.   One way of solving this problem is to select the feature(s) that more strongly correlates with our target variable (energy_production). In this case that will be temperature (-0.95). In some cases, we can choose to live with the problem and use our features like that. </vt:lpstr>
      <vt:lpstr>PowerPoint Presentation</vt:lpstr>
      <vt:lpstr>PowerPoint Presentation</vt:lpstr>
      <vt:lpstr>Model Building</vt:lpstr>
      <vt:lpstr>PowerPoint Presentation</vt:lpstr>
      <vt:lpstr>PowerPoint Presentation</vt:lpstr>
      <vt:lpstr>Performance metrics </vt:lpstr>
      <vt:lpstr>PowerPoint Presentation</vt:lpstr>
      <vt:lpstr>PowerPoint Presentation</vt:lpstr>
      <vt:lpstr>Model Results </vt:lpstr>
      <vt:lpstr>Deployment of Model</vt:lpstr>
      <vt:lpstr>PowerPoint Presentation</vt:lpstr>
      <vt:lpstr>Challenges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Production In A Combined-cycle Power Plant </dc:title>
  <dc:creator>JAYSHREE BHOYAR</dc:creator>
  <cp:lastModifiedBy>SRIHARSHA NOORBHASHA</cp:lastModifiedBy>
  <cp:revision>1</cp:revision>
  <dcterms:created xsi:type="dcterms:W3CDTF">2023-08-26T06:19:39Z</dcterms:created>
  <dcterms:modified xsi:type="dcterms:W3CDTF">2023-09-24T05:03:01Z</dcterms:modified>
</cp:coreProperties>
</file>